
<file path=[Content_Types].xml><?xml version="1.0" encoding="utf-8"?>
<Types xmlns="http://schemas.openxmlformats.org/package/2006/content-types">
  <Default Extension="png" ContentType="image/png"/>
  <Default Extension="svg" ContentType="image/svg+xml"/>
  <Default Extension="bin" ContentType="application/vnd.openxmlformats-officedocument.oleObject"/>
  <Default Extension="emf" ContentType="image/x-emf"/>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7" r:id="rId2"/>
    <p:sldId id="618" r:id="rId3"/>
    <p:sldId id="623" r:id="rId4"/>
    <p:sldId id="540" r:id="rId5"/>
    <p:sldId id="612" r:id="rId6"/>
    <p:sldId id="627" r:id="rId7"/>
    <p:sldId id="582" r:id="rId8"/>
    <p:sldId id="621" r:id="rId9"/>
    <p:sldId id="626" r:id="rId10"/>
    <p:sldId id="624" r:id="rId11"/>
    <p:sldId id="625" r:id="rId12"/>
    <p:sldId id="260" r:id="rId13"/>
  </p:sldIdLst>
  <p:sldSz cx="9144000" cy="5143500" type="screen16x9"/>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A3A3"/>
    <a:srgbClr val="315381"/>
    <a:srgbClr val="E5F1DD"/>
    <a:srgbClr val="006168"/>
    <a:srgbClr val="8CC3E2"/>
    <a:srgbClr val="0066CC"/>
    <a:srgbClr val="0000CC"/>
    <a:srgbClr val="E66684"/>
    <a:srgbClr val="EE6224"/>
    <a:srgbClr val="C846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697" autoAdjust="0"/>
    <p:restoredTop sz="87569" autoAdjust="0"/>
  </p:normalViewPr>
  <p:slideViewPr>
    <p:cSldViewPr snapToGrid="0">
      <p:cViewPr>
        <p:scale>
          <a:sx n="110" d="100"/>
          <a:sy n="110" d="100"/>
        </p:scale>
        <p:origin x="1392" y="760"/>
      </p:cViewPr>
      <p:guideLst/>
    </p:cSldViewPr>
  </p:slideViewPr>
  <p:notesTextViewPr>
    <p:cViewPr>
      <p:scale>
        <a:sx n="100" d="100"/>
        <a:sy n="100" d="100"/>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7.wmf"/><Relationship Id="rId2" Type="http://schemas.openxmlformats.org/officeDocument/2006/relationships/image" Target="../media/image16.wmf"/><Relationship Id="rId1" Type="http://schemas.openxmlformats.org/officeDocument/2006/relationships/image" Target="../media/image15.wmf"/><Relationship Id="rId4" Type="http://schemas.openxmlformats.org/officeDocument/2006/relationships/image" Target="../media/image18.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28.wmf"/><Relationship Id="rId2" Type="http://schemas.openxmlformats.org/officeDocument/2006/relationships/image" Target="../media/image27.wmf"/><Relationship Id="rId1" Type="http://schemas.openxmlformats.org/officeDocument/2006/relationships/image" Target="../media/image26.wmf"/></Relationships>
</file>

<file path=ppt/media/image1.png>
</file>

<file path=ppt/media/image10.png>
</file>

<file path=ppt/media/image11.png>
</file>

<file path=ppt/media/image12.png>
</file>

<file path=ppt/media/image13.png>
</file>

<file path=ppt/media/image14.png>
</file>

<file path=ppt/media/image15.wmf>
</file>

<file path=ppt/media/image16.wmf>
</file>

<file path=ppt/media/image17.wmf>
</file>

<file path=ppt/media/image18.wmf>
</file>

<file path=ppt/media/image19.jpeg>
</file>

<file path=ppt/media/image2.svg>
</file>

<file path=ppt/media/image20.jpeg>
</file>

<file path=ppt/media/image21.jpeg>
</file>

<file path=ppt/media/image22.jpg>
</file>

<file path=ppt/media/image23.png>
</file>

<file path=ppt/media/image24.jpg>
</file>

<file path=ppt/media/image25.png>
</file>

<file path=ppt/media/image26.wmf>
</file>

<file path=ppt/media/image27.wmf>
</file>

<file path=ppt/media/image28.wmf>
</file>

<file path=ppt/media/image3.png>
</file>

<file path=ppt/media/image30.jpg>
</file>

<file path=ppt/media/image3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GB"/>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5F9FACEE-C9F0-44B4-9513-F8BC89C49AD4}" type="datetimeFigureOut">
              <a:rPr lang="en-GB" smtClean="0"/>
              <a:t>17/10/2019</a:t>
            </a:fld>
            <a:endParaRPr lang="en-GB"/>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GB"/>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GB"/>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A4A3BFBE-FB9B-49EE-A92A-738A8B1A9225}" type="slidenum">
              <a:rPr lang="en-GB" smtClean="0"/>
              <a:t>‹#›</a:t>
            </a:fld>
            <a:endParaRPr lang="en-GB"/>
          </a:p>
        </p:txBody>
      </p:sp>
    </p:spTree>
    <p:extLst>
      <p:ext uri="{BB962C8B-B14F-4D97-AF65-F5344CB8AC3E}">
        <p14:creationId xmlns:p14="http://schemas.microsoft.com/office/powerpoint/2010/main" val="1240107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Museum specimens are rich sources for many kinds of data.</a:t>
            </a:r>
            <a:endParaRPr lang="en-GB" dirty="0"/>
          </a:p>
        </p:txBody>
      </p:sp>
      <p:sp>
        <p:nvSpPr>
          <p:cNvPr id="4" name="Slide Number Placeholder 3"/>
          <p:cNvSpPr>
            <a:spLocks noGrp="1"/>
          </p:cNvSpPr>
          <p:nvPr>
            <p:ph type="sldNum" sz="quarter" idx="5"/>
          </p:nvPr>
        </p:nvSpPr>
        <p:spPr/>
        <p:txBody>
          <a:bodyPr/>
          <a:lstStyle/>
          <a:p>
            <a:fld id="{A4A3BFBE-FB9B-49EE-A92A-738A8B1A9225}" type="slidenum">
              <a:rPr lang="en-GB" smtClean="0"/>
              <a:t>2</a:t>
            </a:fld>
            <a:endParaRPr lang="en-GB"/>
          </a:p>
        </p:txBody>
      </p:sp>
    </p:spTree>
    <p:extLst>
      <p:ext uri="{BB962C8B-B14F-4D97-AF65-F5344CB8AC3E}">
        <p14:creationId xmlns:p14="http://schemas.microsoft.com/office/powerpoint/2010/main" val="2542339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multiple initiatives around the world tackling digitization of specimens in collections. Here are three examples; there are others too. Less than 10% digitized so far. Whichever currency you choose, the public cost of loans and visits is hundreds of millions per year and the system is slow and inefficient. Digitization aims to widen access and change working practice.</a:t>
            </a:r>
            <a:endParaRPr lang="en-GB" dirty="0"/>
          </a:p>
        </p:txBody>
      </p:sp>
      <p:sp>
        <p:nvSpPr>
          <p:cNvPr id="4" name="Slide Number Placeholder 3"/>
          <p:cNvSpPr>
            <a:spLocks noGrp="1"/>
          </p:cNvSpPr>
          <p:nvPr>
            <p:ph type="sldNum" sz="quarter" idx="5"/>
          </p:nvPr>
        </p:nvSpPr>
        <p:spPr/>
        <p:txBody>
          <a:bodyPr/>
          <a:lstStyle/>
          <a:p>
            <a:fld id="{A4A3BFBE-FB9B-49EE-A92A-738A8B1A9225}" type="slidenum">
              <a:rPr lang="en-GB" smtClean="0"/>
              <a:t>3</a:t>
            </a:fld>
            <a:endParaRPr lang="en-GB"/>
          </a:p>
        </p:txBody>
      </p:sp>
    </p:spTree>
    <p:extLst>
      <p:ext uri="{BB962C8B-B14F-4D97-AF65-F5344CB8AC3E}">
        <p14:creationId xmlns:p14="http://schemas.microsoft.com/office/powerpoint/2010/main" val="2914902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Specimens are the carefully curated hard evidence about our natural world, often surrounded by other data derived from them.</a:t>
            </a:r>
          </a:p>
          <a:p>
            <a:r>
              <a:rPr lang="en-US" dirty="0"/>
              <a:t>In future data infrastructures, digital specimens will perform an anchoring function for all this data.</a:t>
            </a:r>
          </a:p>
          <a:p>
            <a:r>
              <a:rPr lang="en-US" dirty="0"/>
              <a:t>This is key to notions of extended specimens and next generation collections.</a:t>
            </a:r>
            <a:endParaRPr lang="en-GB" dirty="0"/>
          </a:p>
        </p:txBody>
      </p:sp>
      <p:sp>
        <p:nvSpPr>
          <p:cNvPr id="4" name="Slide Number Placeholder 3"/>
          <p:cNvSpPr>
            <a:spLocks noGrp="1"/>
          </p:cNvSpPr>
          <p:nvPr>
            <p:ph type="sldNum" sz="quarter" idx="5"/>
          </p:nvPr>
        </p:nvSpPr>
        <p:spPr/>
        <p:txBody>
          <a:bodyPr/>
          <a:lstStyle/>
          <a:p>
            <a:fld id="{A4A3BFBE-FB9B-49EE-A92A-738A8B1A9225}" type="slidenum">
              <a:rPr lang="en-GB" smtClean="0"/>
              <a:t>4</a:t>
            </a:fld>
            <a:endParaRPr lang="en-GB"/>
          </a:p>
        </p:txBody>
      </p:sp>
    </p:spTree>
    <p:extLst>
      <p:ext uri="{BB962C8B-B14F-4D97-AF65-F5344CB8AC3E}">
        <p14:creationId xmlns:p14="http://schemas.microsoft.com/office/powerpoint/2010/main" val="2285540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A3BFBE-FB9B-49EE-A92A-738A8B1A9225}" type="slidenum">
              <a:rPr lang="en-GB" smtClean="0"/>
              <a:t>5</a:t>
            </a:fld>
            <a:endParaRPr lang="en-GB"/>
          </a:p>
        </p:txBody>
      </p:sp>
    </p:spTree>
    <p:extLst>
      <p:ext uri="{BB962C8B-B14F-4D97-AF65-F5344CB8AC3E}">
        <p14:creationId xmlns:p14="http://schemas.microsoft.com/office/powerpoint/2010/main" val="19021082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simple example – a parasitic worm in fish - that contains data about the actual specimen, as well as links to other data about it,</a:t>
            </a:r>
          </a:p>
          <a:p>
            <a:r>
              <a:rPr lang="en-US" dirty="0"/>
              <a:t>which can be represented as JSON for transfer between systems, as well as for application processing and entry into databases. </a:t>
            </a:r>
            <a:endParaRPr lang="en-GB" dirty="0"/>
          </a:p>
        </p:txBody>
      </p:sp>
      <p:sp>
        <p:nvSpPr>
          <p:cNvPr id="4" name="Slide Number Placeholder 3"/>
          <p:cNvSpPr>
            <a:spLocks noGrp="1"/>
          </p:cNvSpPr>
          <p:nvPr>
            <p:ph type="sldNum" sz="quarter" idx="5"/>
          </p:nvPr>
        </p:nvSpPr>
        <p:spPr/>
        <p:txBody>
          <a:bodyPr/>
          <a:lstStyle/>
          <a:p>
            <a:fld id="{A4A3BFBE-FB9B-49EE-A92A-738A8B1A9225}" type="slidenum">
              <a:rPr lang="en-GB" smtClean="0"/>
              <a:t>6</a:t>
            </a:fld>
            <a:endParaRPr lang="en-GB"/>
          </a:p>
        </p:txBody>
      </p:sp>
    </p:spTree>
    <p:extLst>
      <p:ext uri="{BB962C8B-B14F-4D97-AF65-F5344CB8AC3E}">
        <p14:creationId xmlns:p14="http://schemas.microsoft.com/office/powerpoint/2010/main" val="25389308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Digital Specimens are implicitly ‘FAIR digital objects’ – that is, with persistent identifier, metadata and a type definition they are findable, accessible, interoperable and reusable. We need a type definition for Digital Specimens.</a:t>
            </a:r>
            <a:endParaRPr lang="en-GB" dirty="0"/>
          </a:p>
        </p:txBody>
      </p:sp>
      <p:sp>
        <p:nvSpPr>
          <p:cNvPr id="4" name="Slide Number Placeholder 3"/>
          <p:cNvSpPr>
            <a:spLocks noGrp="1"/>
          </p:cNvSpPr>
          <p:nvPr>
            <p:ph type="sldNum" sz="quarter" idx="5"/>
          </p:nvPr>
        </p:nvSpPr>
        <p:spPr/>
        <p:txBody>
          <a:bodyPr/>
          <a:lstStyle/>
          <a:p>
            <a:fld id="{A4A3BFBE-FB9B-49EE-A92A-738A8B1A9225}" type="slidenum">
              <a:rPr lang="en-GB" smtClean="0"/>
              <a:t>7</a:t>
            </a:fld>
            <a:endParaRPr lang="en-GB"/>
          </a:p>
        </p:txBody>
      </p:sp>
    </p:spTree>
    <p:extLst>
      <p:ext uri="{BB962C8B-B14F-4D97-AF65-F5344CB8AC3E}">
        <p14:creationId xmlns:p14="http://schemas.microsoft.com/office/powerpoint/2010/main" val="18246232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rgbClr val="006168"/>
                </a:solidFill>
              </a:rPr>
              <a:t>Why is this useful? Because it allows us to …</a:t>
            </a:r>
            <a:endParaRPr lang="en-GB" dirty="0"/>
          </a:p>
        </p:txBody>
      </p:sp>
      <p:sp>
        <p:nvSpPr>
          <p:cNvPr id="4" name="Slide Number Placeholder 3"/>
          <p:cNvSpPr>
            <a:spLocks noGrp="1"/>
          </p:cNvSpPr>
          <p:nvPr>
            <p:ph type="sldNum" sz="quarter" idx="5"/>
          </p:nvPr>
        </p:nvSpPr>
        <p:spPr/>
        <p:txBody>
          <a:bodyPr/>
          <a:lstStyle/>
          <a:p>
            <a:fld id="{A4A3BFBE-FB9B-49EE-A92A-738A8B1A9225}" type="slidenum">
              <a:rPr lang="en-GB" smtClean="0"/>
              <a:t>8</a:t>
            </a:fld>
            <a:endParaRPr lang="en-GB"/>
          </a:p>
        </p:txBody>
      </p:sp>
    </p:spTree>
    <p:extLst>
      <p:ext uri="{BB962C8B-B14F-4D97-AF65-F5344CB8AC3E}">
        <p14:creationId xmlns:p14="http://schemas.microsoft.com/office/powerpoint/2010/main" val="4212394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different object types to define, as illustrated by the examples here, which leads us to the need for …</a:t>
            </a:r>
            <a:endParaRPr lang="en-GB" dirty="0"/>
          </a:p>
        </p:txBody>
      </p:sp>
      <p:sp>
        <p:nvSpPr>
          <p:cNvPr id="4" name="Slide Number Placeholder 3"/>
          <p:cNvSpPr>
            <a:spLocks noGrp="1"/>
          </p:cNvSpPr>
          <p:nvPr>
            <p:ph type="sldNum" sz="quarter" idx="5"/>
          </p:nvPr>
        </p:nvSpPr>
        <p:spPr/>
        <p:txBody>
          <a:bodyPr/>
          <a:lstStyle/>
          <a:p>
            <a:fld id="{A4A3BFBE-FB9B-49EE-A92A-738A8B1A9225}" type="slidenum">
              <a:rPr lang="en-GB" smtClean="0"/>
              <a:t>9</a:t>
            </a:fld>
            <a:endParaRPr lang="en-GB"/>
          </a:p>
        </p:txBody>
      </p:sp>
    </p:spTree>
    <p:extLst>
      <p:ext uri="{BB962C8B-B14F-4D97-AF65-F5344CB8AC3E}">
        <p14:creationId xmlns:p14="http://schemas.microsoft.com/office/powerpoint/2010/main" val="42710694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creating a new standard, </a:t>
            </a:r>
            <a:r>
              <a:rPr lang="en-US" dirty="0" err="1"/>
              <a:t>openDS</a:t>
            </a:r>
            <a:r>
              <a:rPr lang="en-US" dirty="0"/>
              <a:t> to provide the type definitions we need.</a:t>
            </a:r>
          </a:p>
          <a:p>
            <a:r>
              <a:rPr lang="en-US" dirty="0"/>
              <a:t>There are questions about how to precisely situate new classes in existing ontologies but these are resolvable.</a:t>
            </a:r>
            <a:endParaRPr lang="en-GB" dirty="0"/>
          </a:p>
        </p:txBody>
      </p:sp>
      <p:sp>
        <p:nvSpPr>
          <p:cNvPr id="4" name="Slide Number Placeholder 3"/>
          <p:cNvSpPr>
            <a:spLocks noGrp="1"/>
          </p:cNvSpPr>
          <p:nvPr>
            <p:ph type="sldNum" sz="quarter" idx="5"/>
          </p:nvPr>
        </p:nvSpPr>
        <p:spPr/>
        <p:txBody>
          <a:bodyPr/>
          <a:lstStyle/>
          <a:p>
            <a:fld id="{A4A3BFBE-FB9B-49EE-A92A-738A8B1A9225}" type="slidenum">
              <a:rPr lang="en-GB" smtClean="0"/>
              <a:t>10</a:t>
            </a:fld>
            <a:endParaRPr lang="en-GB"/>
          </a:p>
        </p:txBody>
      </p:sp>
    </p:spTree>
    <p:extLst>
      <p:ext uri="{BB962C8B-B14F-4D97-AF65-F5344CB8AC3E}">
        <p14:creationId xmlns:p14="http://schemas.microsoft.com/office/powerpoint/2010/main" val="398962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BF7F7A9A-2092-4A6A-97C1-21348F69083F}" type="datetimeFigureOut">
              <a:rPr lang="en-GB" smtClean="0"/>
              <a:t>17/10/2019</a:t>
            </a:fld>
            <a:endParaRPr lang="en-GB"/>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GB"/>
          </a:p>
        </p:txBody>
      </p:sp>
      <p:sp>
        <p:nvSpPr>
          <p:cNvPr id="6" name="Slide Number Placeholder 5"/>
          <p:cNvSpPr>
            <a:spLocks noGrp="1"/>
          </p:cNvSpPr>
          <p:nvPr>
            <p:ph type="sldNum" sz="quarter" idx="12"/>
          </p:nvPr>
        </p:nvSpPr>
        <p:spPr>
          <a:xfrm>
            <a:off x="6457950" y="4767263"/>
            <a:ext cx="2057400" cy="273844"/>
          </a:xfrm>
          <a:prstGeom prst="rect">
            <a:avLst/>
          </a:prstGeom>
        </p:spPr>
        <p:txBody>
          <a:bodyPr/>
          <a:lstStyle/>
          <a:p>
            <a:fld id="{1EAAC88C-4810-40EA-9B87-90F59FB922E9}" type="slidenum">
              <a:rPr lang="en-GB" smtClean="0"/>
              <a:t>‹#›</a:t>
            </a:fld>
            <a:endParaRPr lang="en-GB"/>
          </a:p>
        </p:txBody>
      </p:sp>
    </p:spTree>
    <p:extLst>
      <p:ext uri="{BB962C8B-B14F-4D97-AF65-F5344CB8AC3E}">
        <p14:creationId xmlns:p14="http://schemas.microsoft.com/office/powerpoint/2010/main" val="3117694161"/>
      </p:ext>
    </p:extLst>
  </p:cSld>
  <p:clrMapOvr>
    <a:masterClrMapping/>
  </p:clrMapOvr>
  <p:transition>
    <p:wipe di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BF7F7A9A-2092-4A6A-97C1-21348F69083F}" type="datetimeFigureOut">
              <a:rPr lang="en-GB" smtClean="0"/>
              <a:t>17/10/2019</a:t>
            </a:fld>
            <a:endParaRPr lang="en-GB"/>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GB"/>
          </a:p>
        </p:txBody>
      </p:sp>
      <p:sp>
        <p:nvSpPr>
          <p:cNvPr id="6" name="Slide Number Placeholder 5"/>
          <p:cNvSpPr>
            <a:spLocks noGrp="1"/>
          </p:cNvSpPr>
          <p:nvPr>
            <p:ph type="sldNum" sz="quarter" idx="12"/>
          </p:nvPr>
        </p:nvSpPr>
        <p:spPr>
          <a:xfrm>
            <a:off x="6457950" y="4767263"/>
            <a:ext cx="2057400" cy="273844"/>
          </a:xfrm>
          <a:prstGeom prst="rect">
            <a:avLst/>
          </a:prstGeom>
        </p:spPr>
        <p:txBody>
          <a:bodyPr/>
          <a:lstStyle/>
          <a:p>
            <a:fld id="{1EAAC88C-4810-40EA-9B87-90F59FB922E9}" type="slidenum">
              <a:rPr lang="en-GB" smtClean="0"/>
              <a:t>‹#›</a:t>
            </a:fld>
            <a:endParaRPr lang="en-GB"/>
          </a:p>
        </p:txBody>
      </p:sp>
    </p:spTree>
    <p:extLst>
      <p:ext uri="{BB962C8B-B14F-4D97-AF65-F5344CB8AC3E}">
        <p14:creationId xmlns:p14="http://schemas.microsoft.com/office/powerpoint/2010/main" val="278910403"/>
      </p:ext>
    </p:extLst>
  </p:cSld>
  <p:clrMapOvr>
    <a:masterClrMapping/>
  </p:clrMapOvr>
  <p:transition>
    <p:wipe di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BF7F7A9A-2092-4A6A-97C1-21348F69083F}" type="datetimeFigureOut">
              <a:rPr lang="en-GB" smtClean="0"/>
              <a:t>17/10/2019</a:t>
            </a:fld>
            <a:endParaRPr lang="en-GB"/>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GB"/>
          </a:p>
        </p:txBody>
      </p:sp>
      <p:sp>
        <p:nvSpPr>
          <p:cNvPr id="6" name="Slide Number Placeholder 5"/>
          <p:cNvSpPr>
            <a:spLocks noGrp="1"/>
          </p:cNvSpPr>
          <p:nvPr>
            <p:ph type="sldNum" sz="quarter" idx="12"/>
          </p:nvPr>
        </p:nvSpPr>
        <p:spPr>
          <a:xfrm>
            <a:off x="6457950" y="4767263"/>
            <a:ext cx="2057400" cy="273844"/>
          </a:xfrm>
          <a:prstGeom prst="rect">
            <a:avLst/>
          </a:prstGeom>
        </p:spPr>
        <p:txBody>
          <a:bodyPr/>
          <a:lstStyle/>
          <a:p>
            <a:fld id="{1EAAC88C-4810-40EA-9B87-90F59FB922E9}" type="slidenum">
              <a:rPr lang="en-GB" smtClean="0"/>
              <a:t>‹#›</a:t>
            </a:fld>
            <a:endParaRPr lang="en-GB"/>
          </a:p>
        </p:txBody>
      </p:sp>
    </p:spTree>
    <p:extLst>
      <p:ext uri="{BB962C8B-B14F-4D97-AF65-F5344CB8AC3E}">
        <p14:creationId xmlns:p14="http://schemas.microsoft.com/office/powerpoint/2010/main" val="2435999988"/>
      </p:ext>
    </p:extLst>
  </p:cSld>
  <p:clrMapOvr>
    <a:masterClrMapping/>
  </p:clrMapOvr>
  <p:transition>
    <p:wipe dir="d"/>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Inside slide">
    <p:spTree>
      <p:nvGrpSpPr>
        <p:cNvPr id="1" name=""/>
        <p:cNvGrpSpPr/>
        <p:nvPr/>
      </p:nvGrpSpPr>
      <p:grpSpPr>
        <a:xfrm>
          <a:off x="0" y="0"/>
          <a:ext cx="0" cy="0"/>
          <a:chOff x="0" y="0"/>
          <a:chExt cx="0" cy="0"/>
        </a:xfrm>
      </p:grpSpPr>
      <p:pic>
        <p:nvPicPr>
          <p:cNvPr id="18" name="Graphic 17"/>
          <p:cNvPicPr>
            <a:picLocks noChangeAspect="1"/>
          </p:cNvPicPr>
          <p:nvPr userDrawn="1"/>
        </p:nvPicPr>
        <p:blipFill rotWithShape="1">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rot="16200000">
            <a:off x="-2257931" y="1943875"/>
            <a:ext cx="5143501" cy="1255754"/>
          </a:xfrm>
          <a:prstGeom prst="rect">
            <a:avLst/>
          </a:prstGeom>
        </p:spPr>
      </p:pic>
      <p:sp>
        <p:nvSpPr>
          <p:cNvPr id="9" name="Rectangle 8"/>
          <p:cNvSpPr/>
          <p:nvPr userDrawn="1"/>
        </p:nvSpPr>
        <p:spPr>
          <a:xfrm>
            <a:off x="0" y="0"/>
            <a:ext cx="941696" cy="5143500"/>
          </a:xfrm>
          <a:prstGeom prst="rect">
            <a:avLst/>
          </a:prstGeom>
          <a:solidFill>
            <a:schemeClr val="accent5">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Tree>
    <p:extLst>
      <p:ext uri="{BB962C8B-B14F-4D97-AF65-F5344CB8AC3E}">
        <p14:creationId xmlns:p14="http://schemas.microsoft.com/office/powerpoint/2010/main" val="2686388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00CC"/>
                </a:solidFill>
              </a:defRPr>
            </a:lvl1pPr>
          </a:lstStyle>
          <a:p>
            <a:r>
              <a:rPr lang="en-US" dirty="0"/>
              <a:t>Click to edit Master title style</a:t>
            </a:r>
          </a:p>
        </p:txBody>
      </p:sp>
      <p:sp>
        <p:nvSpPr>
          <p:cNvPr id="3" name="Content Placeholder 2"/>
          <p:cNvSpPr>
            <a:spLocks noGrp="1"/>
          </p:cNvSpPr>
          <p:nvPr>
            <p:ph idx="1"/>
          </p:nvPr>
        </p:nvSpPr>
        <p:spPr/>
        <p:txBody>
          <a:bodyPr/>
          <a:lstStyle>
            <a:lvl2pPr>
              <a:defRPr>
                <a:solidFill>
                  <a:srgbClr val="0000CC"/>
                </a:solidFill>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BF7F7A9A-2092-4A6A-97C1-21348F69083F}" type="datetimeFigureOut">
              <a:rPr lang="en-GB" smtClean="0"/>
              <a:t>17/10/2019</a:t>
            </a:fld>
            <a:endParaRPr lang="en-GB"/>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GB"/>
          </a:p>
        </p:txBody>
      </p:sp>
      <p:sp>
        <p:nvSpPr>
          <p:cNvPr id="6" name="Slide Number Placeholder 5"/>
          <p:cNvSpPr>
            <a:spLocks noGrp="1"/>
          </p:cNvSpPr>
          <p:nvPr>
            <p:ph type="sldNum" sz="quarter" idx="12"/>
          </p:nvPr>
        </p:nvSpPr>
        <p:spPr>
          <a:xfrm>
            <a:off x="6457950" y="4767263"/>
            <a:ext cx="2057400" cy="273844"/>
          </a:xfrm>
          <a:prstGeom prst="rect">
            <a:avLst/>
          </a:prstGeom>
        </p:spPr>
        <p:txBody>
          <a:bodyPr/>
          <a:lstStyle/>
          <a:p>
            <a:fld id="{1EAAC88C-4810-40EA-9B87-90F59FB922E9}" type="slidenum">
              <a:rPr lang="en-GB" smtClean="0"/>
              <a:t>‹#›</a:t>
            </a:fld>
            <a:endParaRPr lang="en-GB"/>
          </a:p>
        </p:txBody>
      </p:sp>
    </p:spTree>
    <p:extLst>
      <p:ext uri="{BB962C8B-B14F-4D97-AF65-F5344CB8AC3E}">
        <p14:creationId xmlns:p14="http://schemas.microsoft.com/office/powerpoint/2010/main" val="1476469243"/>
      </p:ext>
    </p:extLst>
  </p:cSld>
  <p:clrMapOvr>
    <a:masterClrMapping/>
  </p:clrMapOvr>
  <p:transition>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BF7F7A9A-2092-4A6A-97C1-21348F69083F}" type="datetimeFigureOut">
              <a:rPr lang="en-GB" smtClean="0"/>
              <a:t>17/10/2019</a:t>
            </a:fld>
            <a:endParaRPr lang="en-GB"/>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GB"/>
          </a:p>
        </p:txBody>
      </p:sp>
      <p:sp>
        <p:nvSpPr>
          <p:cNvPr id="6" name="Slide Number Placeholder 5"/>
          <p:cNvSpPr>
            <a:spLocks noGrp="1"/>
          </p:cNvSpPr>
          <p:nvPr>
            <p:ph type="sldNum" sz="quarter" idx="12"/>
          </p:nvPr>
        </p:nvSpPr>
        <p:spPr>
          <a:xfrm>
            <a:off x="6457950" y="4767263"/>
            <a:ext cx="2057400" cy="273844"/>
          </a:xfrm>
          <a:prstGeom prst="rect">
            <a:avLst/>
          </a:prstGeom>
        </p:spPr>
        <p:txBody>
          <a:bodyPr/>
          <a:lstStyle/>
          <a:p>
            <a:fld id="{1EAAC88C-4810-40EA-9B87-90F59FB922E9}" type="slidenum">
              <a:rPr lang="en-GB" smtClean="0"/>
              <a:t>‹#›</a:t>
            </a:fld>
            <a:endParaRPr lang="en-GB"/>
          </a:p>
        </p:txBody>
      </p:sp>
    </p:spTree>
    <p:extLst>
      <p:ext uri="{BB962C8B-B14F-4D97-AF65-F5344CB8AC3E}">
        <p14:creationId xmlns:p14="http://schemas.microsoft.com/office/powerpoint/2010/main" val="728938458"/>
      </p:ext>
    </p:extLst>
  </p:cSld>
  <p:clrMapOvr>
    <a:masterClrMapping/>
  </p:clrMapOvr>
  <p:transition>
    <p:wipe di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767263"/>
            <a:ext cx="2057400" cy="273844"/>
          </a:xfrm>
          <a:prstGeom prst="rect">
            <a:avLst/>
          </a:prstGeom>
        </p:spPr>
        <p:txBody>
          <a:bodyPr/>
          <a:lstStyle/>
          <a:p>
            <a:fld id="{BF7F7A9A-2092-4A6A-97C1-21348F69083F}" type="datetimeFigureOut">
              <a:rPr lang="en-GB" smtClean="0"/>
              <a:t>17/10/2019</a:t>
            </a:fld>
            <a:endParaRPr lang="en-GB"/>
          </a:p>
        </p:txBody>
      </p:sp>
      <p:sp>
        <p:nvSpPr>
          <p:cNvPr id="6" name="Footer Placeholder 5"/>
          <p:cNvSpPr>
            <a:spLocks noGrp="1"/>
          </p:cNvSpPr>
          <p:nvPr>
            <p:ph type="ftr" sz="quarter" idx="11"/>
          </p:nvPr>
        </p:nvSpPr>
        <p:spPr>
          <a:xfrm>
            <a:off x="3028950" y="4767263"/>
            <a:ext cx="3086100" cy="273844"/>
          </a:xfrm>
          <a:prstGeom prst="rect">
            <a:avLst/>
          </a:prstGeom>
        </p:spPr>
        <p:txBody>
          <a:bodyPr/>
          <a:lstStyle/>
          <a:p>
            <a:endParaRPr lang="en-GB"/>
          </a:p>
        </p:txBody>
      </p:sp>
      <p:sp>
        <p:nvSpPr>
          <p:cNvPr id="7" name="Slide Number Placeholder 6"/>
          <p:cNvSpPr>
            <a:spLocks noGrp="1"/>
          </p:cNvSpPr>
          <p:nvPr>
            <p:ph type="sldNum" sz="quarter" idx="12"/>
          </p:nvPr>
        </p:nvSpPr>
        <p:spPr>
          <a:xfrm>
            <a:off x="6457950" y="4767263"/>
            <a:ext cx="2057400" cy="273844"/>
          </a:xfrm>
          <a:prstGeom prst="rect">
            <a:avLst/>
          </a:prstGeom>
        </p:spPr>
        <p:txBody>
          <a:bodyPr/>
          <a:lstStyle/>
          <a:p>
            <a:fld id="{1EAAC88C-4810-40EA-9B87-90F59FB922E9}" type="slidenum">
              <a:rPr lang="en-GB" smtClean="0"/>
              <a:t>‹#›</a:t>
            </a:fld>
            <a:endParaRPr lang="en-GB"/>
          </a:p>
        </p:txBody>
      </p:sp>
    </p:spTree>
    <p:extLst>
      <p:ext uri="{BB962C8B-B14F-4D97-AF65-F5344CB8AC3E}">
        <p14:creationId xmlns:p14="http://schemas.microsoft.com/office/powerpoint/2010/main" val="1394929435"/>
      </p:ext>
    </p:extLst>
  </p:cSld>
  <p:clrMapOvr>
    <a:masterClrMapping/>
  </p:clrMapOvr>
  <p:transition>
    <p:wipe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767263"/>
            <a:ext cx="2057400" cy="273844"/>
          </a:xfrm>
          <a:prstGeom prst="rect">
            <a:avLst/>
          </a:prstGeom>
        </p:spPr>
        <p:txBody>
          <a:bodyPr/>
          <a:lstStyle/>
          <a:p>
            <a:fld id="{BF7F7A9A-2092-4A6A-97C1-21348F69083F}" type="datetimeFigureOut">
              <a:rPr lang="en-GB" smtClean="0"/>
              <a:t>17/10/2019</a:t>
            </a:fld>
            <a:endParaRPr lang="en-GB"/>
          </a:p>
        </p:txBody>
      </p:sp>
      <p:sp>
        <p:nvSpPr>
          <p:cNvPr id="8" name="Footer Placeholder 7"/>
          <p:cNvSpPr>
            <a:spLocks noGrp="1"/>
          </p:cNvSpPr>
          <p:nvPr>
            <p:ph type="ftr" sz="quarter" idx="11"/>
          </p:nvPr>
        </p:nvSpPr>
        <p:spPr>
          <a:xfrm>
            <a:off x="3028950" y="4767263"/>
            <a:ext cx="3086100" cy="273844"/>
          </a:xfrm>
          <a:prstGeom prst="rect">
            <a:avLst/>
          </a:prstGeom>
        </p:spPr>
        <p:txBody>
          <a:bodyPr/>
          <a:lstStyle/>
          <a:p>
            <a:endParaRPr lang="en-GB"/>
          </a:p>
        </p:txBody>
      </p:sp>
      <p:sp>
        <p:nvSpPr>
          <p:cNvPr id="9" name="Slide Number Placeholder 8"/>
          <p:cNvSpPr>
            <a:spLocks noGrp="1"/>
          </p:cNvSpPr>
          <p:nvPr>
            <p:ph type="sldNum" sz="quarter" idx="12"/>
          </p:nvPr>
        </p:nvSpPr>
        <p:spPr>
          <a:xfrm>
            <a:off x="6457950" y="4767263"/>
            <a:ext cx="2057400" cy="273844"/>
          </a:xfrm>
          <a:prstGeom prst="rect">
            <a:avLst/>
          </a:prstGeom>
        </p:spPr>
        <p:txBody>
          <a:bodyPr/>
          <a:lstStyle/>
          <a:p>
            <a:fld id="{1EAAC88C-4810-40EA-9B87-90F59FB922E9}" type="slidenum">
              <a:rPr lang="en-GB" smtClean="0"/>
              <a:t>‹#›</a:t>
            </a:fld>
            <a:endParaRPr lang="en-GB"/>
          </a:p>
        </p:txBody>
      </p:sp>
    </p:spTree>
    <p:extLst>
      <p:ext uri="{BB962C8B-B14F-4D97-AF65-F5344CB8AC3E}">
        <p14:creationId xmlns:p14="http://schemas.microsoft.com/office/powerpoint/2010/main" val="682104189"/>
      </p:ext>
    </p:extLst>
  </p:cSld>
  <p:clrMapOvr>
    <a:masterClrMapping/>
  </p:clrMapOvr>
  <p:transition>
    <p:wipe di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9D434C6-BD5C-462C-9C95-F7F5ABE17EE7}"/>
              </a:ext>
            </a:extLst>
          </p:cNvPr>
          <p:cNvSpPr>
            <a:spLocks noGrp="1"/>
          </p:cNvSpPr>
          <p:nvPr>
            <p:ph type="title"/>
          </p:nvPr>
        </p:nvSpPr>
        <p:spPr>
          <a:xfrm>
            <a:off x="628650" y="273844"/>
            <a:ext cx="7886700" cy="754856"/>
          </a:xfrm>
        </p:spPr>
        <p:txBody>
          <a:bodyPr/>
          <a:lstStyle>
            <a:lvl1pPr>
              <a:defRPr>
                <a:solidFill>
                  <a:srgbClr val="0000CC"/>
                </a:solidFill>
              </a:defRPr>
            </a:lvl1pPr>
          </a:lstStyle>
          <a:p>
            <a:r>
              <a:rPr lang="en-US" dirty="0"/>
              <a:t>Click to edit Master title style</a:t>
            </a:r>
          </a:p>
        </p:txBody>
      </p:sp>
    </p:spTree>
    <p:extLst>
      <p:ext uri="{BB962C8B-B14F-4D97-AF65-F5344CB8AC3E}">
        <p14:creationId xmlns:p14="http://schemas.microsoft.com/office/powerpoint/2010/main" val="3497703848"/>
      </p:ext>
    </p:extLst>
  </p:cSld>
  <p:clrMapOvr>
    <a:masterClrMapping/>
  </p:clrMapOvr>
  <p:transition>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767263"/>
            <a:ext cx="2057400" cy="273844"/>
          </a:xfrm>
          <a:prstGeom prst="rect">
            <a:avLst/>
          </a:prstGeom>
        </p:spPr>
        <p:txBody>
          <a:bodyPr/>
          <a:lstStyle/>
          <a:p>
            <a:fld id="{BF7F7A9A-2092-4A6A-97C1-21348F69083F}" type="datetimeFigureOut">
              <a:rPr lang="en-GB" smtClean="0"/>
              <a:t>17/10/2019</a:t>
            </a:fld>
            <a:endParaRPr lang="en-GB"/>
          </a:p>
        </p:txBody>
      </p:sp>
      <p:sp>
        <p:nvSpPr>
          <p:cNvPr id="3" name="Footer Placeholder 2"/>
          <p:cNvSpPr>
            <a:spLocks noGrp="1"/>
          </p:cNvSpPr>
          <p:nvPr>
            <p:ph type="ftr" sz="quarter" idx="11"/>
          </p:nvPr>
        </p:nvSpPr>
        <p:spPr>
          <a:xfrm>
            <a:off x="3028950" y="4767263"/>
            <a:ext cx="3086100" cy="273844"/>
          </a:xfrm>
          <a:prstGeom prst="rect">
            <a:avLst/>
          </a:prstGeom>
        </p:spPr>
        <p:txBody>
          <a:bodyPr/>
          <a:lstStyle/>
          <a:p>
            <a:endParaRPr lang="en-GB"/>
          </a:p>
        </p:txBody>
      </p:sp>
      <p:sp>
        <p:nvSpPr>
          <p:cNvPr id="4" name="Slide Number Placeholder 3"/>
          <p:cNvSpPr>
            <a:spLocks noGrp="1"/>
          </p:cNvSpPr>
          <p:nvPr>
            <p:ph type="sldNum" sz="quarter" idx="12"/>
          </p:nvPr>
        </p:nvSpPr>
        <p:spPr>
          <a:xfrm>
            <a:off x="6457950" y="4767263"/>
            <a:ext cx="2057400" cy="273844"/>
          </a:xfrm>
          <a:prstGeom prst="rect">
            <a:avLst/>
          </a:prstGeom>
        </p:spPr>
        <p:txBody>
          <a:bodyPr/>
          <a:lstStyle/>
          <a:p>
            <a:fld id="{1EAAC88C-4810-40EA-9B87-90F59FB922E9}" type="slidenum">
              <a:rPr lang="en-GB" smtClean="0"/>
              <a:t>‹#›</a:t>
            </a:fld>
            <a:endParaRPr lang="en-GB"/>
          </a:p>
        </p:txBody>
      </p:sp>
    </p:spTree>
    <p:extLst>
      <p:ext uri="{BB962C8B-B14F-4D97-AF65-F5344CB8AC3E}">
        <p14:creationId xmlns:p14="http://schemas.microsoft.com/office/powerpoint/2010/main" val="1398682168"/>
      </p:ext>
    </p:extLst>
  </p:cSld>
  <p:clrMapOvr>
    <a:masterClrMapping/>
  </p:clrMapOvr>
  <p:transition>
    <p:wipe di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a:xfrm>
            <a:off x="628650" y="4767263"/>
            <a:ext cx="2057400" cy="273844"/>
          </a:xfrm>
          <a:prstGeom prst="rect">
            <a:avLst/>
          </a:prstGeom>
        </p:spPr>
        <p:txBody>
          <a:bodyPr/>
          <a:lstStyle/>
          <a:p>
            <a:fld id="{BF7F7A9A-2092-4A6A-97C1-21348F69083F}" type="datetimeFigureOut">
              <a:rPr lang="en-GB" smtClean="0"/>
              <a:t>17/10/2019</a:t>
            </a:fld>
            <a:endParaRPr lang="en-GB"/>
          </a:p>
        </p:txBody>
      </p:sp>
      <p:sp>
        <p:nvSpPr>
          <p:cNvPr id="6" name="Footer Placeholder 5"/>
          <p:cNvSpPr>
            <a:spLocks noGrp="1"/>
          </p:cNvSpPr>
          <p:nvPr>
            <p:ph type="ftr" sz="quarter" idx="11"/>
          </p:nvPr>
        </p:nvSpPr>
        <p:spPr>
          <a:xfrm>
            <a:off x="3028950" y="4767263"/>
            <a:ext cx="3086100" cy="273844"/>
          </a:xfrm>
          <a:prstGeom prst="rect">
            <a:avLst/>
          </a:prstGeom>
        </p:spPr>
        <p:txBody>
          <a:bodyPr/>
          <a:lstStyle/>
          <a:p>
            <a:endParaRPr lang="en-GB"/>
          </a:p>
        </p:txBody>
      </p:sp>
      <p:sp>
        <p:nvSpPr>
          <p:cNvPr id="7" name="Slide Number Placeholder 6"/>
          <p:cNvSpPr>
            <a:spLocks noGrp="1"/>
          </p:cNvSpPr>
          <p:nvPr>
            <p:ph type="sldNum" sz="quarter" idx="12"/>
          </p:nvPr>
        </p:nvSpPr>
        <p:spPr>
          <a:xfrm>
            <a:off x="6457950" y="4767263"/>
            <a:ext cx="2057400" cy="273844"/>
          </a:xfrm>
          <a:prstGeom prst="rect">
            <a:avLst/>
          </a:prstGeom>
        </p:spPr>
        <p:txBody>
          <a:bodyPr/>
          <a:lstStyle/>
          <a:p>
            <a:fld id="{1EAAC88C-4810-40EA-9B87-90F59FB922E9}" type="slidenum">
              <a:rPr lang="en-GB" smtClean="0"/>
              <a:t>‹#›</a:t>
            </a:fld>
            <a:endParaRPr lang="en-GB"/>
          </a:p>
        </p:txBody>
      </p:sp>
    </p:spTree>
    <p:extLst>
      <p:ext uri="{BB962C8B-B14F-4D97-AF65-F5344CB8AC3E}">
        <p14:creationId xmlns:p14="http://schemas.microsoft.com/office/powerpoint/2010/main" val="2205368469"/>
      </p:ext>
    </p:extLst>
  </p:cSld>
  <p:clrMapOvr>
    <a:masterClrMapping/>
  </p:clrMapOvr>
  <p:transition>
    <p:wipe di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a:xfrm>
            <a:off x="628650" y="4767263"/>
            <a:ext cx="2057400" cy="273844"/>
          </a:xfrm>
          <a:prstGeom prst="rect">
            <a:avLst/>
          </a:prstGeom>
        </p:spPr>
        <p:txBody>
          <a:bodyPr/>
          <a:lstStyle/>
          <a:p>
            <a:fld id="{BF7F7A9A-2092-4A6A-97C1-21348F69083F}" type="datetimeFigureOut">
              <a:rPr lang="en-GB" smtClean="0"/>
              <a:t>17/10/2019</a:t>
            </a:fld>
            <a:endParaRPr lang="en-GB"/>
          </a:p>
        </p:txBody>
      </p:sp>
      <p:sp>
        <p:nvSpPr>
          <p:cNvPr id="6" name="Footer Placeholder 5"/>
          <p:cNvSpPr>
            <a:spLocks noGrp="1"/>
          </p:cNvSpPr>
          <p:nvPr>
            <p:ph type="ftr" sz="quarter" idx="11"/>
          </p:nvPr>
        </p:nvSpPr>
        <p:spPr>
          <a:xfrm>
            <a:off x="3028950" y="4767263"/>
            <a:ext cx="3086100" cy="273844"/>
          </a:xfrm>
          <a:prstGeom prst="rect">
            <a:avLst/>
          </a:prstGeom>
        </p:spPr>
        <p:txBody>
          <a:bodyPr/>
          <a:lstStyle/>
          <a:p>
            <a:endParaRPr lang="en-GB"/>
          </a:p>
        </p:txBody>
      </p:sp>
      <p:sp>
        <p:nvSpPr>
          <p:cNvPr id="7" name="Slide Number Placeholder 6"/>
          <p:cNvSpPr>
            <a:spLocks noGrp="1"/>
          </p:cNvSpPr>
          <p:nvPr>
            <p:ph type="sldNum" sz="quarter" idx="12"/>
          </p:nvPr>
        </p:nvSpPr>
        <p:spPr>
          <a:xfrm>
            <a:off x="6457950" y="4767263"/>
            <a:ext cx="2057400" cy="273844"/>
          </a:xfrm>
          <a:prstGeom prst="rect">
            <a:avLst/>
          </a:prstGeom>
        </p:spPr>
        <p:txBody>
          <a:bodyPr/>
          <a:lstStyle/>
          <a:p>
            <a:fld id="{1EAAC88C-4810-40EA-9B87-90F59FB922E9}" type="slidenum">
              <a:rPr lang="en-GB" smtClean="0"/>
              <a:t>‹#›</a:t>
            </a:fld>
            <a:endParaRPr lang="en-GB"/>
          </a:p>
        </p:txBody>
      </p:sp>
    </p:spTree>
    <p:extLst>
      <p:ext uri="{BB962C8B-B14F-4D97-AF65-F5344CB8AC3E}">
        <p14:creationId xmlns:p14="http://schemas.microsoft.com/office/powerpoint/2010/main" val="1025016203"/>
      </p:ext>
    </p:extLst>
  </p:cSld>
  <p:clrMapOvr>
    <a:masterClrMapping/>
  </p:clrMapOvr>
  <p:transition>
    <p:wipe dir="d"/>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75485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122218"/>
            <a:ext cx="7886700" cy="391737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741088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ransition>
    <p:wipe dir="d"/>
  </p:transition>
  <p:txStyles>
    <p:titleStyle>
      <a:lvl1pPr algn="l" defTabSz="6858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2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0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doi.org/10.3897/biss.3.37033"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hyperlink" Target="https://abcd.tdwg.org/"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hyperlink" Target="https://dwc.tdwg.org/" TargetMode="External"/><Relationship Id="rId4" Type="http://schemas.openxmlformats.org/officeDocument/2006/relationships/hyperlink" Target="http://www.geocase.eu/ef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3.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notesSlide" Target="../notesSlides/notesSlide2.xml"/><Relationship Id="rId7" Type="http://schemas.openxmlformats.org/officeDocument/2006/relationships/image" Target="../media/image16.wmf"/><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18.wmf"/><Relationship Id="rId5" Type="http://schemas.openxmlformats.org/officeDocument/2006/relationships/image" Target="../media/image15.w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17.wmf"/></Relationships>
</file>

<file path=ppt/slides/_rels/slide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20.jpeg"/></Relationships>
</file>

<file path=ppt/slides/_rels/slide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23.png"/><Relationship Id="rId4" Type="http://schemas.openxmlformats.org/officeDocument/2006/relationships/image" Target="../media/image22.jpg"/></Relationships>
</file>

<file path=ppt/slides/_rels/slide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21.jpe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8" Type="http://schemas.openxmlformats.org/officeDocument/2006/relationships/oleObject" Target="../embeddings/oleObject6.bin"/><Relationship Id="rId3" Type="http://schemas.openxmlformats.org/officeDocument/2006/relationships/notesSlide" Target="../notesSlides/notesSlide6.xml"/><Relationship Id="rId7" Type="http://schemas.openxmlformats.org/officeDocument/2006/relationships/image" Target="../media/image26.wmf"/><Relationship Id="rId2" Type="http://schemas.openxmlformats.org/officeDocument/2006/relationships/slideLayout" Target="../slideLayouts/slideLayout6.xml"/><Relationship Id="rId1" Type="http://schemas.openxmlformats.org/officeDocument/2006/relationships/vmlDrawing" Target="../drawings/vmlDrawing2.vml"/><Relationship Id="rId6" Type="http://schemas.openxmlformats.org/officeDocument/2006/relationships/oleObject" Target="../embeddings/oleObject5.bin"/><Relationship Id="rId11" Type="http://schemas.openxmlformats.org/officeDocument/2006/relationships/image" Target="../media/image28.wmf"/><Relationship Id="rId5" Type="http://schemas.openxmlformats.org/officeDocument/2006/relationships/hyperlink" Target="http://doi.org/10.23728/b2share.b605d85809ca45679b110719b6c6cb11" TargetMode="External"/><Relationship Id="rId10" Type="http://schemas.openxmlformats.org/officeDocument/2006/relationships/oleObject" Target="../embeddings/oleObject7.bin"/><Relationship Id="rId4" Type="http://schemas.openxmlformats.org/officeDocument/2006/relationships/image" Target="../media/image29.emf"/><Relationship Id="rId9" Type="http://schemas.openxmlformats.org/officeDocument/2006/relationships/image" Target="../media/image27.w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8FE15C0-6DFE-2344-9897-C34528368F8F}"/>
              </a:ext>
            </a:extLst>
          </p:cNvPr>
          <p:cNvPicPr>
            <a:picLocks noChangeAspect="1"/>
          </p:cNvPicPr>
          <p:nvPr/>
        </p:nvPicPr>
        <p:blipFill rotWithShape="1">
          <a:blip r:embed="rId2"/>
          <a:srcRect l="13441" t="15407" r="16144" b="9498"/>
          <a:stretch/>
        </p:blipFill>
        <p:spPr>
          <a:xfrm>
            <a:off x="324094" y="0"/>
            <a:ext cx="2284881" cy="2365694"/>
          </a:xfrm>
          <a:prstGeom prst="rect">
            <a:avLst/>
          </a:prstGeom>
        </p:spPr>
      </p:pic>
      <p:grpSp>
        <p:nvGrpSpPr>
          <p:cNvPr id="5" name="Group 4">
            <a:extLst>
              <a:ext uri="{FF2B5EF4-FFF2-40B4-BE49-F238E27FC236}">
                <a16:creationId xmlns:a16="http://schemas.microsoft.com/office/drawing/2014/main" id="{97BEE118-2341-4679-BCDF-C14604D03C9F}"/>
              </a:ext>
            </a:extLst>
          </p:cNvPr>
          <p:cNvGrpSpPr/>
          <p:nvPr/>
        </p:nvGrpSpPr>
        <p:grpSpPr>
          <a:xfrm>
            <a:off x="2485364" y="1311218"/>
            <a:ext cx="2916439" cy="1735972"/>
            <a:chOff x="2485364" y="1101493"/>
            <a:chExt cx="2916439" cy="1735972"/>
          </a:xfrm>
        </p:grpSpPr>
        <p:pic>
          <p:nvPicPr>
            <p:cNvPr id="2" name="Picture 1">
              <a:extLst>
                <a:ext uri="{FF2B5EF4-FFF2-40B4-BE49-F238E27FC236}">
                  <a16:creationId xmlns:a16="http://schemas.microsoft.com/office/drawing/2014/main" id="{63FFEBA1-1004-4F9D-8556-E6FA046B1531}"/>
                </a:ext>
              </a:extLst>
            </p:cNvPr>
            <p:cNvPicPr>
              <a:picLocks noChangeAspect="1"/>
            </p:cNvPicPr>
            <p:nvPr/>
          </p:nvPicPr>
          <p:blipFill>
            <a:blip r:embed="rId3"/>
            <a:stretch>
              <a:fillRect/>
            </a:stretch>
          </p:blipFill>
          <p:spPr>
            <a:xfrm>
              <a:off x="2529279" y="1499313"/>
              <a:ext cx="2790462" cy="1338152"/>
            </a:xfrm>
            <a:prstGeom prst="rect">
              <a:avLst/>
            </a:prstGeom>
          </p:spPr>
        </p:pic>
        <p:sp>
          <p:nvSpPr>
            <p:cNvPr id="4" name="TextBox 3">
              <a:extLst>
                <a:ext uri="{FF2B5EF4-FFF2-40B4-BE49-F238E27FC236}">
                  <a16:creationId xmlns:a16="http://schemas.microsoft.com/office/drawing/2014/main" id="{9CCB727C-3B04-450F-A689-FD41BC5292B0}"/>
                </a:ext>
              </a:extLst>
            </p:cNvPr>
            <p:cNvSpPr txBox="1"/>
            <p:nvPr/>
          </p:nvSpPr>
          <p:spPr>
            <a:xfrm>
              <a:off x="2485364" y="1101493"/>
              <a:ext cx="2916439" cy="523220"/>
            </a:xfrm>
            <a:prstGeom prst="rect">
              <a:avLst/>
            </a:prstGeom>
            <a:noFill/>
          </p:spPr>
          <p:txBody>
            <a:bodyPr wrap="none" rtlCol="0">
              <a:spAutoFit/>
            </a:bodyPr>
            <a:lstStyle/>
            <a:p>
              <a:r>
                <a:rPr lang="en-US" sz="2800" b="1" dirty="0">
                  <a:solidFill>
                    <a:srgbClr val="8CC3E2"/>
                  </a:solidFill>
                </a:rPr>
                <a:t>A linked project of</a:t>
              </a:r>
              <a:endParaRPr lang="en-GB" sz="2800" b="1" dirty="0">
                <a:solidFill>
                  <a:srgbClr val="8CC3E2"/>
                </a:solidFill>
              </a:endParaRPr>
            </a:p>
          </p:txBody>
        </p:sp>
      </p:grpSp>
      <p:pic>
        <p:nvPicPr>
          <p:cNvPr id="8" name="Picture 7">
            <a:extLst>
              <a:ext uri="{FF2B5EF4-FFF2-40B4-BE49-F238E27FC236}">
                <a16:creationId xmlns:a16="http://schemas.microsoft.com/office/drawing/2014/main" id="{59E18207-822E-B744-8EF3-E3E7B3DB4538}"/>
              </a:ext>
            </a:extLst>
          </p:cNvPr>
          <p:cNvPicPr>
            <a:picLocks noChangeAspect="1"/>
          </p:cNvPicPr>
          <p:nvPr/>
        </p:nvPicPr>
        <p:blipFill rotWithShape="1">
          <a:blip r:embed="rId4"/>
          <a:srcRect l="4007" t="2693"/>
          <a:stretch/>
        </p:blipFill>
        <p:spPr>
          <a:xfrm>
            <a:off x="5319741" y="2"/>
            <a:ext cx="1814574" cy="5005000"/>
          </a:xfrm>
          <a:prstGeom prst="rect">
            <a:avLst/>
          </a:prstGeom>
        </p:spPr>
      </p:pic>
      <p:pic>
        <p:nvPicPr>
          <p:cNvPr id="10" name="Picture 9">
            <a:extLst>
              <a:ext uri="{FF2B5EF4-FFF2-40B4-BE49-F238E27FC236}">
                <a16:creationId xmlns:a16="http://schemas.microsoft.com/office/drawing/2014/main" id="{6208F535-73E6-354E-82E0-2B5CD6ED0F85}"/>
              </a:ext>
            </a:extLst>
          </p:cNvPr>
          <p:cNvPicPr>
            <a:picLocks noChangeAspect="1"/>
          </p:cNvPicPr>
          <p:nvPr/>
        </p:nvPicPr>
        <p:blipFill>
          <a:blip r:embed="rId5"/>
          <a:stretch>
            <a:fillRect/>
          </a:stretch>
        </p:blipFill>
        <p:spPr>
          <a:xfrm>
            <a:off x="7134315" y="0"/>
            <a:ext cx="2009685" cy="4866500"/>
          </a:xfrm>
          <a:prstGeom prst="rect">
            <a:avLst/>
          </a:prstGeom>
        </p:spPr>
      </p:pic>
      <p:sp>
        <p:nvSpPr>
          <p:cNvPr id="15" name="TextBox 14">
            <a:extLst>
              <a:ext uri="{FF2B5EF4-FFF2-40B4-BE49-F238E27FC236}">
                <a16:creationId xmlns:a16="http://schemas.microsoft.com/office/drawing/2014/main" id="{1B007D44-ED30-314B-9203-6AB056F4EB02}"/>
              </a:ext>
            </a:extLst>
          </p:cNvPr>
          <p:cNvSpPr txBox="1"/>
          <p:nvPr/>
        </p:nvSpPr>
        <p:spPr>
          <a:xfrm>
            <a:off x="0" y="2973675"/>
            <a:ext cx="7134315" cy="1985159"/>
          </a:xfrm>
          <a:prstGeom prst="rect">
            <a:avLst/>
          </a:prstGeom>
          <a:solidFill>
            <a:schemeClr val="bg1">
              <a:lumMod val="85000"/>
            </a:schemeClr>
          </a:solidFill>
        </p:spPr>
        <p:txBody>
          <a:bodyPr wrap="square" rtlCol="0">
            <a:spAutoFit/>
          </a:bodyPr>
          <a:lstStyle/>
          <a:p>
            <a:r>
              <a:rPr lang="en-US" sz="2200" b="1" dirty="0">
                <a:solidFill>
                  <a:srgbClr val="006168"/>
                </a:solidFill>
                <a:latin typeface="Lucida Sans Unicode" panose="020B0602030504020204" pitchFamily="34" charset="0"/>
                <a:cs typeface="Lucida Sans Unicode" panose="020B0602030504020204" pitchFamily="34" charset="0"/>
              </a:rPr>
              <a:t>‘</a:t>
            </a:r>
            <a:r>
              <a:rPr lang="en-US" sz="2200" b="1" dirty="0" err="1">
                <a:solidFill>
                  <a:srgbClr val="006168"/>
                </a:solidFill>
                <a:latin typeface="Lucida Sans Unicode" panose="020B0602030504020204" pitchFamily="34" charset="0"/>
                <a:cs typeface="Lucida Sans Unicode" panose="020B0602030504020204" pitchFamily="34" charset="0"/>
              </a:rPr>
              <a:t>openDS</a:t>
            </a:r>
            <a:r>
              <a:rPr lang="en-US" sz="2200" b="1" dirty="0">
                <a:solidFill>
                  <a:srgbClr val="006168"/>
                </a:solidFill>
                <a:latin typeface="Lucida Sans Unicode" panose="020B0602030504020204" pitchFamily="34" charset="0"/>
                <a:cs typeface="Lucida Sans Unicode" panose="020B0602030504020204" pitchFamily="34" charset="0"/>
              </a:rPr>
              <a:t>’ – A New Standard for Digital Specimens and Other Natural Science Digital Object Types</a:t>
            </a:r>
          </a:p>
          <a:p>
            <a:endParaRPr lang="en-US" sz="1600" b="1" dirty="0">
              <a:solidFill>
                <a:srgbClr val="006168"/>
              </a:solidFill>
              <a:latin typeface="Lucida Sans Unicode" panose="020B0602030504020204" pitchFamily="34" charset="0"/>
              <a:cs typeface="Lucida Sans Unicode" panose="020B0602030504020204" pitchFamily="34" charset="0"/>
            </a:endParaRPr>
          </a:p>
          <a:p>
            <a:pPr>
              <a:spcAft>
                <a:spcPts val="600"/>
              </a:spcAft>
            </a:pPr>
            <a:r>
              <a:rPr lang="en-US" sz="1600" b="1" dirty="0">
                <a:solidFill>
                  <a:srgbClr val="006168"/>
                </a:solidFill>
                <a:latin typeface="Lucida Sans Unicode" panose="020B0602030504020204" pitchFamily="34" charset="0"/>
                <a:cs typeface="Lucida Sans Unicode" panose="020B0602030504020204" pitchFamily="34" charset="0"/>
              </a:rPr>
              <a:t>Alex R Hardisty, Cardiff University</a:t>
            </a:r>
          </a:p>
          <a:p>
            <a:r>
              <a:rPr lang="en-US" sz="1400" b="1" dirty="0" err="1">
                <a:solidFill>
                  <a:srgbClr val="006168"/>
                </a:solidFill>
                <a:latin typeface="Lucida Sans Unicode" panose="020B0602030504020204" pitchFamily="34" charset="0"/>
                <a:cs typeface="Lucida Sans Unicode" panose="020B0602030504020204" pitchFamily="34" charset="0"/>
              </a:rPr>
              <a:t>Keping</a:t>
            </a:r>
            <a:r>
              <a:rPr lang="en-US" sz="1400" b="1" dirty="0">
                <a:solidFill>
                  <a:srgbClr val="006168"/>
                </a:solidFill>
                <a:latin typeface="Lucida Sans Unicode" panose="020B0602030504020204" pitchFamily="34" charset="0"/>
                <a:cs typeface="Lucida Sans Unicode" panose="020B0602030504020204" pitchFamily="34" charset="0"/>
              </a:rPr>
              <a:t> Ma, Institute of Botany, Chinese Academy of Sciences</a:t>
            </a:r>
          </a:p>
          <a:p>
            <a:r>
              <a:rPr lang="en-US" sz="1400" b="1" dirty="0">
                <a:solidFill>
                  <a:srgbClr val="006168"/>
                </a:solidFill>
                <a:latin typeface="Lucida Sans Unicode" panose="020B0602030504020204" pitchFamily="34" charset="0"/>
                <a:cs typeface="Lucida Sans Unicode" panose="020B0602030504020204" pitchFamily="34" charset="0"/>
              </a:rPr>
              <a:t>Gil Nelson, Florida State University</a:t>
            </a:r>
          </a:p>
          <a:p>
            <a:r>
              <a:rPr lang="en-US" sz="1400" b="1" dirty="0">
                <a:solidFill>
                  <a:srgbClr val="006168"/>
                </a:solidFill>
                <a:latin typeface="Lucida Sans Unicode" panose="020B0602030504020204" pitchFamily="34" charset="0"/>
                <a:cs typeface="Lucida Sans Unicode" panose="020B0602030504020204" pitchFamily="34" charset="0"/>
              </a:rPr>
              <a:t>Jose Fortes, University of Florida </a:t>
            </a:r>
          </a:p>
        </p:txBody>
      </p:sp>
      <p:sp>
        <p:nvSpPr>
          <p:cNvPr id="16" name="TextBox 15">
            <a:extLst>
              <a:ext uri="{FF2B5EF4-FFF2-40B4-BE49-F238E27FC236}">
                <a16:creationId xmlns:a16="http://schemas.microsoft.com/office/drawing/2014/main" id="{5EBA52D6-DC0B-4745-8ABD-5E97BD6D6019}"/>
              </a:ext>
            </a:extLst>
          </p:cNvPr>
          <p:cNvSpPr txBox="1"/>
          <p:nvPr/>
        </p:nvSpPr>
        <p:spPr>
          <a:xfrm>
            <a:off x="0" y="4866501"/>
            <a:ext cx="9144000" cy="300082"/>
          </a:xfrm>
          <a:prstGeom prst="rect">
            <a:avLst/>
          </a:prstGeom>
          <a:solidFill>
            <a:srgbClr val="009193"/>
          </a:solidFill>
        </p:spPr>
        <p:txBody>
          <a:bodyPr wrap="square" rtlCol="0">
            <a:spAutoFit/>
          </a:bodyPr>
          <a:lstStyle/>
          <a:p>
            <a:r>
              <a:rPr lang="fr-BE" sz="1350" dirty="0" err="1">
                <a:solidFill>
                  <a:schemeClr val="bg1"/>
                </a:solidFill>
              </a:rPr>
              <a:t>Biodiversity_Next</a:t>
            </a:r>
            <a:r>
              <a:rPr lang="fr-BE" sz="1350" dirty="0">
                <a:solidFill>
                  <a:schemeClr val="bg1"/>
                </a:solidFill>
              </a:rPr>
              <a:t>, ST74 37033 </a:t>
            </a:r>
            <a:r>
              <a:rPr lang="fr-BE" sz="1350" dirty="0" err="1">
                <a:solidFill>
                  <a:schemeClr val="bg1"/>
                </a:solidFill>
              </a:rPr>
              <a:t>doi</a:t>
            </a:r>
            <a:r>
              <a:rPr lang="fr-BE" sz="1350" dirty="0">
                <a:solidFill>
                  <a:schemeClr val="bg1"/>
                </a:solidFill>
              </a:rPr>
              <a:t>: </a:t>
            </a:r>
            <a:r>
              <a:rPr lang="fr-BE" sz="1350" dirty="0">
                <a:solidFill>
                  <a:schemeClr val="bg1"/>
                </a:solidFill>
                <a:hlinkClick r:id="rId6"/>
              </a:rPr>
              <a:t>10.3897/biss.3.37033</a:t>
            </a:r>
            <a:r>
              <a:rPr lang="fr-BE" sz="1350" dirty="0">
                <a:solidFill>
                  <a:schemeClr val="bg1"/>
                </a:solidFill>
              </a:rPr>
              <a:t>	                                                                            Leiden, 22-25 </a:t>
            </a:r>
            <a:r>
              <a:rPr lang="fr-BE" sz="1350" dirty="0" err="1">
                <a:solidFill>
                  <a:schemeClr val="bg1"/>
                </a:solidFill>
              </a:rPr>
              <a:t>October</a:t>
            </a:r>
            <a:r>
              <a:rPr lang="fr-BE" sz="1350" dirty="0">
                <a:solidFill>
                  <a:schemeClr val="bg1"/>
                </a:solidFill>
              </a:rPr>
              <a:t> 2019</a:t>
            </a:r>
            <a:endParaRPr lang="en-GB" sz="1350" dirty="0">
              <a:solidFill>
                <a:schemeClr val="bg1"/>
              </a:solidFill>
            </a:endParaRPr>
          </a:p>
        </p:txBody>
      </p:sp>
    </p:spTree>
    <p:extLst>
      <p:ext uri="{BB962C8B-B14F-4D97-AF65-F5344CB8AC3E}">
        <p14:creationId xmlns:p14="http://schemas.microsoft.com/office/powerpoint/2010/main" val="2259999172"/>
      </p:ext>
    </p:extLst>
  </p:cSld>
  <p:clrMapOvr>
    <a:masterClrMapping/>
  </p:clrMapOvr>
  <p:transition>
    <p:wipe dir="d"/>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D500477-62DF-4D4D-A2E2-8AADF76C018A}"/>
              </a:ext>
            </a:extLst>
          </p:cNvPr>
          <p:cNvSpPr>
            <a:spLocks noGrp="1"/>
          </p:cNvSpPr>
          <p:nvPr>
            <p:ph type="title"/>
          </p:nvPr>
        </p:nvSpPr>
        <p:spPr>
          <a:xfrm>
            <a:off x="314325" y="273844"/>
            <a:ext cx="8515350" cy="754856"/>
          </a:xfrm>
          <a:solidFill>
            <a:schemeClr val="accent6">
              <a:lumMod val="20000"/>
              <a:lumOff val="80000"/>
            </a:schemeClr>
          </a:solidFill>
        </p:spPr>
        <p:txBody>
          <a:bodyPr>
            <a:normAutofit fontScale="90000"/>
          </a:bodyPr>
          <a:lstStyle/>
          <a:p>
            <a:pPr algn="ctr"/>
            <a:r>
              <a:rPr lang="en-US" dirty="0">
                <a:solidFill>
                  <a:srgbClr val="006168"/>
                </a:solidFill>
              </a:rPr>
              <a:t>Creating a new standard for</a:t>
            </a:r>
            <a:br>
              <a:rPr lang="en-US" dirty="0">
                <a:solidFill>
                  <a:srgbClr val="006168"/>
                </a:solidFill>
              </a:rPr>
            </a:br>
            <a:r>
              <a:rPr lang="en-US" dirty="0">
                <a:solidFill>
                  <a:srgbClr val="006168"/>
                </a:solidFill>
              </a:rPr>
              <a:t>“open Digital Specimens” (</a:t>
            </a:r>
            <a:r>
              <a:rPr lang="en-US" dirty="0" err="1">
                <a:solidFill>
                  <a:srgbClr val="006168"/>
                </a:solidFill>
              </a:rPr>
              <a:t>openDS</a:t>
            </a:r>
            <a:r>
              <a:rPr lang="en-US" dirty="0">
                <a:solidFill>
                  <a:srgbClr val="006168"/>
                </a:solidFill>
              </a:rPr>
              <a:t>)</a:t>
            </a:r>
            <a:endParaRPr lang="en-GB" dirty="0"/>
          </a:p>
        </p:txBody>
      </p:sp>
      <p:sp>
        <p:nvSpPr>
          <p:cNvPr id="6" name="Content Placeholder 5">
            <a:extLst>
              <a:ext uri="{FF2B5EF4-FFF2-40B4-BE49-F238E27FC236}">
                <a16:creationId xmlns:a16="http://schemas.microsoft.com/office/drawing/2014/main" id="{8F960CD7-3005-4B78-B85D-A3BF6D45F0A3}"/>
              </a:ext>
            </a:extLst>
          </p:cNvPr>
          <p:cNvSpPr>
            <a:spLocks noGrp="1"/>
          </p:cNvSpPr>
          <p:nvPr>
            <p:ph idx="1"/>
          </p:nvPr>
        </p:nvSpPr>
        <p:spPr>
          <a:xfrm>
            <a:off x="628650" y="1122218"/>
            <a:ext cx="7886700" cy="3917373"/>
          </a:xfrm>
        </p:spPr>
        <p:txBody>
          <a:bodyPr>
            <a:normAutofit fontScale="92500" lnSpcReduction="20000"/>
          </a:bodyPr>
          <a:lstStyle/>
          <a:p>
            <a:r>
              <a:rPr lang="en-US" dirty="0"/>
              <a:t>Builds on concepts from </a:t>
            </a:r>
            <a:r>
              <a:rPr lang="en-US" dirty="0">
                <a:hlinkClick r:id="rId3"/>
              </a:rPr>
              <a:t>ABCD 3.0</a:t>
            </a:r>
            <a:r>
              <a:rPr lang="en-US" dirty="0"/>
              <a:t>, </a:t>
            </a:r>
            <a:r>
              <a:rPr lang="en-US" dirty="0">
                <a:hlinkClick r:id="rId4"/>
              </a:rPr>
              <a:t>EFG extension for geo-sciences</a:t>
            </a:r>
            <a:r>
              <a:rPr lang="en-US" dirty="0"/>
              <a:t>, and </a:t>
            </a:r>
            <a:r>
              <a:rPr lang="en-US" dirty="0">
                <a:hlinkClick r:id="rId5"/>
              </a:rPr>
              <a:t>Darwin Core</a:t>
            </a:r>
            <a:r>
              <a:rPr lang="en-US" dirty="0"/>
              <a:t>.</a:t>
            </a:r>
          </a:p>
          <a:p>
            <a:pPr lvl="1"/>
            <a:r>
              <a:rPr lang="en-US" dirty="0"/>
              <a:t>cf. Integrating ABCD and </a:t>
            </a:r>
            <a:r>
              <a:rPr lang="en-US" dirty="0" err="1"/>
              <a:t>DarwinCore</a:t>
            </a:r>
            <a:r>
              <a:rPr lang="en-US" dirty="0"/>
              <a:t>, Blum et al.</a:t>
            </a:r>
          </a:p>
          <a:p>
            <a:r>
              <a:rPr lang="en-GB" dirty="0"/>
              <a:t>Roots in OBO Foundry ontologies, extending where necessary</a:t>
            </a:r>
          </a:p>
          <a:p>
            <a:pPr lvl="1"/>
            <a:r>
              <a:rPr lang="en-US" dirty="0"/>
              <a:t>Biological Collections Ontology (BCO); Ontology for Biomedical Investigations (OBI); Basic Formal Ontology (BFO); Information Artifact Ontology (IAO). </a:t>
            </a:r>
          </a:p>
          <a:p>
            <a:pPr lvl="1"/>
            <a:r>
              <a:rPr lang="en-US" dirty="0"/>
              <a:t>‘</a:t>
            </a:r>
            <a:r>
              <a:rPr lang="en-US" dirty="0" err="1"/>
              <a:t>digitization_event</a:t>
            </a:r>
            <a:r>
              <a:rPr lang="en-US" dirty="0"/>
              <a:t>’ as new subclass of ‘</a:t>
            </a:r>
            <a:r>
              <a:rPr lang="en-US" dirty="0" err="1"/>
              <a:t>planned_process</a:t>
            </a:r>
            <a:r>
              <a:rPr lang="en-US" dirty="0"/>
              <a:t>’ (OBI:0000011) alongside ‘</a:t>
            </a:r>
            <a:r>
              <a:rPr lang="en-US" dirty="0" err="1"/>
              <a:t>specimen_collection_process</a:t>
            </a:r>
            <a:r>
              <a:rPr lang="en-US" dirty="0"/>
              <a:t> (OBI:0000659), leading to new class ‘digital specimen’, being ‘a result of a </a:t>
            </a:r>
            <a:r>
              <a:rPr lang="en-US" dirty="0" err="1"/>
              <a:t>digitisation</a:t>
            </a:r>
            <a:r>
              <a:rPr lang="en-US" dirty="0"/>
              <a:t> event’. </a:t>
            </a:r>
          </a:p>
          <a:p>
            <a:r>
              <a:rPr lang="en-GB" dirty="0"/>
              <a:t>Data type definition(s) according to RDA* Data Type Model</a:t>
            </a:r>
            <a:endParaRPr lang="en-US" dirty="0"/>
          </a:p>
          <a:p>
            <a:r>
              <a:rPr lang="en-US" dirty="0"/>
              <a:t>Serializes object content to speciﬁc format/representation (JSON) for exchange and processing purposes.</a:t>
            </a:r>
          </a:p>
          <a:p>
            <a:endParaRPr lang="en-GB" dirty="0"/>
          </a:p>
        </p:txBody>
      </p:sp>
      <p:sp>
        <p:nvSpPr>
          <p:cNvPr id="2" name="TextBox 1">
            <a:extLst>
              <a:ext uri="{FF2B5EF4-FFF2-40B4-BE49-F238E27FC236}">
                <a16:creationId xmlns:a16="http://schemas.microsoft.com/office/drawing/2014/main" id="{F18B8AC3-F9B3-4C8B-B9BE-A7642A241B3F}"/>
              </a:ext>
            </a:extLst>
          </p:cNvPr>
          <p:cNvSpPr txBox="1"/>
          <p:nvPr/>
        </p:nvSpPr>
        <p:spPr>
          <a:xfrm>
            <a:off x="0" y="4881890"/>
            <a:ext cx="1970411" cy="261610"/>
          </a:xfrm>
          <a:prstGeom prst="rect">
            <a:avLst/>
          </a:prstGeom>
          <a:noFill/>
        </p:spPr>
        <p:txBody>
          <a:bodyPr wrap="none" rtlCol="0">
            <a:spAutoFit/>
          </a:bodyPr>
          <a:lstStyle/>
          <a:p>
            <a:r>
              <a:rPr lang="en-US" sz="1100" dirty="0"/>
              <a:t>* RDA = Research Data Alliance</a:t>
            </a:r>
            <a:endParaRPr lang="en-GB" sz="1100" dirty="0"/>
          </a:p>
        </p:txBody>
      </p:sp>
    </p:spTree>
    <p:extLst>
      <p:ext uri="{BB962C8B-B14F-4D97-AF65-F5344CB8AC3E}">
        <p14:creationId xmlns:p14="http://schemas.microsoft.com/office/powerpoint/2010/main" val="448927057"/>
      </p:ext>
    </p:extLst>
  </p:cSld>
  <p:clrMapOvr>
    <a:masterClrMapping/>
  </p:clrMapOvr>
  <p:transition>
    <p:wipe dir="d"/>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3A7AD-1472-4020-BF8A-2C738F2DFCF4}"/>
              </a:ext>
            </a:extLst>
          </p:cNvPr>
          <p:cNvSpPr>
            <a:spLocks noGrp="1"/>
          </p:cNvSpPr>
          <p:nvPr>
            <p:ph type="title"/>
          </p:nvPr>
        </p:nvSpPr>
        <p:spPr/>
        <p:txBody>
          <a:bodyPr/>
          <a:lstStyle/>
          <a:p>
            <a:r>
              <a:rPr lang="en-US" dirty="0">
                <a:solidFill>
                  <a:srgbClr val="006168"/>
                </a:solidFill>
              </a:rPr>
              <a:t>Summary</a:t>
            </a:r>
            <a:endParaRPr lang="en-GB" dirty="0">
              <a:solidFill>
                <a:srgbClr val="006168"/>
              </a:solidFill>
            </a:endParaRPr>
          </a:p>
        </p:txBody>
      </p:sp>
      <p:sp>
        <p:nvSpPr>
          <p:cNvPr id="3" name="Content Placeholder 2">
            <a:extLst>
              <a:ext uri="{FF2B5EF4-FFF2-40B4-BE49-F238E27FC236}">
                <a16:creationId xmlns:a16="http://schemas.microsoft.com/office/drawing/2014/main" id="{FC22E82D-2B23-41A5-AF20-275F69224712}"/>
              </a:ext>
            </a:extLst>
          </p:cNvPr>
          <p:cNvSpPr>
            <a:spLocks noGrp="1"/>
          </p:cNvSpPr>
          <p:nvPr>
            <p:ph idx="1"/>
          </p:nvPr>
        </p:nvSpPr>
        <p:spPr/>
        <p:txBody>
          <a:bodyPr/>
          <a:lstStyle/>
          <a:p>
            <a:r>
              <a:rPr lang="en-US" dirty="0"/>
              <a:t>Specimens in natural science collections are rich sources of and anchors for a wide variety of associated data types.</a:t>
            </a:r>
          </a:p>
          <a:p>
            <a:r>
              <a:rPr lang="en-US" dirty="0"/>
              <a:t>DiSSCo, </a:t>
            </a:r>
            <a:r>
              <a:rPr lang="en-US" dirty="0" err="1"/>
              <a:t>iDigBio</a:t>
            </a:r>
            <a:r>
              <a:rPr lang="en-US" dirty="0"/>
              <a:t> and NSII are typical digitization initiatives.</a:t>
            </a:r>
          </a:p>
          <a:p>
            <a:r>
              <a:rPr lang="en-US" dirty="0"/>
              <a:t>Digital Specimens (DS) represent specimens in cyberspace, acting as surrogates for physical specimens.</a:t>
            </a:r>
          </a:p>
          <a:p>
            <a:r>
              <a:rPr lang="en-US" dirty="0"/>
              <a:t>DS can be created, processed and moved between information systems in the new world of ‘FAIR Science’.</a:t>
            </a:r>
          </a:p>
          <a:p>
            <a:r>
              <a:rPr lang="en-US" dirty="0"/>
              <a:t>DS must be standardized for exchange between systems.</a:t>
            </a:r>
          </a:p>
          <a:p>
            <a:r>
              <a:rPr lang="en-US" dirty="0"/>
              <a:t>We propose the creation of a new TDWG standard for open Digital Specimens that we name as </a:t>
            </a:r>
            <a:r>
              <a:rPr lang="en-US" dirty="0" err="1"/>
              <a:t>openDS</a:t>
            </a:r>
            <a:r>
              <a:rPr lang="en-US" dirty="0"/>
              <a:t>.</a:t>
            </a:r>
            <a:endParaRPr lang="en-GB" dirty="0"/>
          </a:p>
        </p:txBody>
      </p:sp>
    </p:spTree>
    <p:extLst>
      <p:ext uri="{BB962C8B-B14F-4D97-AF65-F5344CB8AC3E}">
        <p14:creationId xmlns:p14="http://schemas.microsoft.com/office/powerpoint/2010/main" val="1749339821"/>
      </p:ext>
    </p:extLst>
  </p:cSld>
  <p:clrMapOvr>
    <a:masterClrMapping/>
  </p:clrMapOvr>
  <p:transition>
    <p:wipe di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8B2EF9A-8447-6145-B563-639C38FEA057}"/>
              </a:ext>
            </a:extLst>
          </p:cNvPr>
          <p:cNvPicPr>
            <a:picLocks noChangeAspect="1"/>
          </p:cNvPicPr>
          <p:nvPr/>
        </p:nvPicPr>
        <p:blipFill>
          <a:blip r:embed="rId2"/>
          <a:stretch>
            <a:fillRect/>
          </a:stretch>
        </p:blipFill>
        <p:spPr>
          <a:xfrm>
            <a:off x="2752725" y="0"/>
            <a:ext cx="6391275" cy="5143500"/>
          </a:xfrm>
          <a:prstGeom prst="rect">
            <a:avLst/>
          </a:prstGeom>
        </p:spPr>
      </p:pic>
      <p:sp>
        <p:nvSpPr>
          <p:cNvPr id="8" name="Rectangle 7">
            <a:extLst>
              <a:ext uri="{FF2B5EF4-FFF2-40B4-BE49-F238E27FC236}">
                <a16:creationId xmlns:a16="http://schemas.microsoft.com/office/drawing/2014/main" id="{4A125007-65CA-774A-9199-C9BAF4915385}"/>
              </a:ext>
            </a:extLst>
          </p:cNvPr>
          <p:cNvSpPr/>
          <p:nvPr/>
        </p:nvSpPr>
        <p:spPr>
          <a:xfrm>
            <a:off x="0" y="1092598"/>
            <a:ext cx="6781800" cy="562030"/>
          </a:xfrm>
          <a:prstGeom prst="rect">
            <a:avLst/>
          </a:prstGeom>
          <a:solidFill>
            <a:srgbClr val="006168"/>
          </a:solidFill>
          <a:ln>
            <a:solidFill>
              <a:srgbClr val="0061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7" name="TextBox 6">
            <a:extLst>
              <a:ext uri="{FF2B5EF4-FFF2-40B4-BE49-F238E27FC236}">
                <a16:creationId xmlns:a16="http://schemas.microsoft.com/office/drawing/2014/main" id="{7B17AE99-181C-4341-A385-1B75DF5D90E8}"/>
              </a:ext>
            </a:extLst>
          </p:cNvPr>
          <p:cNvSpPr txBox="1"/>
          <p:nvPr/>
        </p:nvSpPr>
        <p:spPr>
          <a:xfrm>
            <a:off x="91513" y="1247091"/>
            <a:ext cx="5884744" cy="369332"/>
          </a:xfrm>
          <a:prstGeom prst="rect">
            <a:avLst/>
          </a:prstGeom>
          <a:noFill/>
        </p:spPr>
        <p:txBody>
          <a:bodyPr wrap="square" rtlCol="0">
            <a:spAutoFit/>
          </a:bodyPr>
          <a:lstStyle/>
          <a:p>
            <a:r>
              <a:rPr lang="fr-BE" b="1" dirty="0">
                <a:solidFill>
                  <a:schemeClr val="bg1"/>
                </a:solidFill>
                <a:latin typeface="Lucida Sans Unicode" panose="020B0602030504020204" pitchFamily="34" charset="0"/>
                <a:cs typeface="Lucida Sans Unicode" panose="020B0602030504020204" pitchFamily="34" charset="0"/>
              </a:rPr>
              <a:t>THANK YOU FOR YOUR ATTENTION!</a:t>
            </a:r>
            <a:endParaRPr lang="en-GB" b="1" dirty="0">
              <a:solidFill>
                <a:schemeClr val="bg1"/>
              </a:solidFill>
              <a:latin typeface="Lucida Sans Unicode" panose="020B0602030504020204" pitchFamily="34" charset="0"/>
              <a:cs typeface="Lucida Sans Unicode" panose="020B0602030504020204" pitchFamily="34" charset="0"/>
            </a:endParaRPr>
          </a:p>
        </p:txBody>
      </p:sp>
    </p:spTree>
    <p:extLst>
      <p:ext uri="{BB962C8B-B14F-4D97-AF65-F5344CB8AC3E}">
        <p14:creationId xmlns:p14="http://schemas.microsoft.com/office/powerpoint/2010/main" val="2381983989"/>
      </p:ext>
    </p:extLst>
  </p:cSld>
  <p:clrMapOvr>
    <a:masterClrMapping/>
  </p:clrMapOvr>
  <p:transition>
    <p:wipe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AD40B-EEEC-498A-80A5-B3DD3CF8E64E}"/>
              </a:ext>
            </a:extLst>
          </p:cNvPr>
          <p:cNvSpPr>
            <a:spLocks noGrp="1"/>
          </p:cNvSpPr>
          <p:nvPr>
            <p:ph type="title"/>
          </p:nvPr>
        </p:nvSpPr>
        <p:spPr/>
        <p:txBody>
          <a:bodyPr>
            <a:normAutofit/>
          </a:bodyPr>
          <a:lstStyle/>
          <a:p>
            <a:r>
              <a:rPr lang="en-US" sz="3600" dirty="0">
                <a:solidFill>
                  <a:srgbClr val="006168"/>
                </a:solidFill>
              </a:rPr>
              <a:t>What’s in a museum specimen?</a:t>
            </a:r>
            <a:endParaRPr lang="en-GB" sz="3600" dirty="0">
              <a:solidFill>
                <a:srgbClr val="006168"/>
              </a:solidFill>
            </a:endParaRPr>
          </a:p>
        </p:txBody>
      </p:sp>
      <p:sp>
        <p:nvSpPr>
          <p:cNvPr id="4" name="TextBox 3">
            <a:extLst>
              <a:ext uri="{FF2B5EF4-FFF2-40B4-BE49-F238E27FC236}">
                <a16:creationId xmlns:a16="http://schemas.microsoft.com/office/drawing/2014/main" id="{70BFEFE9-2523-4E24-A470-26814EEDD4DC}"/>
              </a:ext>
            </a:extLst>
          </p:cNvPr>
          <p:cNvSpPr txBox="1"/>
          <p:nvPr/>
        </p:nvSpPr>
        <p:spPr>
          <a:xfrm>
            <a:off x="5501540" y="1530850"/>
            <a:ext cx="3341535" cy="2677656"/>
          </a:xfrm>
          <a:prstGeom prst="rect">
            <a:avLst/>
          </a:prstGeom>
          <a:noFill/>
        </p:spPr>
        <p:txBody>
          <a:bodyPr wrap="square" rtlCol="0">
            <a:spAutoFit/>
          </a:bodyPr>
          <a:lstStyle/>
          <a:p>
            <a:r>
              <a:rPr lang="en-US" sz="2400" dirty="0">
                <a:solidFill>
                  <a:srgbClr val="006168"/>
                </a:solidFill>
              </a:rPr>
              <a:t>Genomic data</a:t>
            </a:r>
          </a:p>
          <a:p>
            <a:r>
              <a:rPr lang="en-US" sz="2400" dirty="0">
                <a:solidFill>
                  <a:srgbClr val="006168"/>
                </a:solidFill>
              </a:rPr>
              <a:t>Biochemical data</a:t>
            </a:r>
          </a:p>
          <a:p>
            <a:r>
              <a:rPr lang="en-US" sz="2400" dirty="0">
                <a:solidFill>
                  <a:srgbClr val="006168"/>
                </a:solidFill>
              </a:rPr>
              <a:t>Morphological data</a:t>
            </a:r>
          </a:p>
          <a:p>
            <a:r>
              <a:rPr lang="en-US" sz="2400" dirty="0">
                <a:solidFill>
                  <a:srgbClr val="006168"/>
                </a:solidFill>
              </a:rPr>
              <a:t>Geographical data</a:t>
            </a:r>
          </a:p>
          <a:p>
            <a:r>
              <a:rPr lang="en-US" sz="2400" dirty="0">
                <a:solidFill>
                  <a:srgbClr val="006168"/>
                </a:solidFill>
              </a:rPr>
              <a:t>Taxonomic Information</a:t>
            </a:r>
          </a:p>
          <a:p>
            <a:r>
              <a:rPr lang="en-US" sz="2400" dirty="0">
                <a:solidFill>
                  <a:srgbClr val="006168"/>
                </a:solidFill>
              </a:rPr>
              <a:t>Species Interactions data</a:t>
            </a:r>
          </a:p>
          <a:p>
            <a:r>
              <a:rPr lang="en-US" sz="2400" dirty="0">
                <a:solidFill>
                  <a:srgbClr val="006168"/>
                </a:solidFill>
              </a:rPr>
              <a:t>Ecological data </a:t>
            </a:r>
            <a:endParaRPr lang="nl-NL" sz="2400" dirty="0">
              <a:solidFill>
                <a:srgbClr val="006168"/>
              </a:solidFill>
            </a:endParaRPr>
          </a:p>
        </p:txBody>
      </p:sp>
      <p:grpSp>
        <p:nvGrpSpPr>
          <p:cNvPr id="5" name="Group 4">
            <a:extLst>
              <a:ext uri="{FF2B5EF4-FFF2-40B4-BE49-F238E27FC236}">
                <a16:creationId xmlns:a16="http://schemas.microsoft.com/office/drawing/2014/main" id="{57BD2674-48F6-472F-A621-CCFF07725012}"/>
              </a:ext>
            </a:extLst>
          </p:cNvPr>
          <p:cNvGrpSpPr>
            <a:grpSpLocks noChangeAspect="1"/>
          </p:cNvGrpSpPr>
          <p:nvPr/>
        </p:nvGrpSpPr>
        <p:grpSpPr>
          <a:xfrm>
            <a:off x="285225" y="773074"/>
            <a:ext cx="4894497" cy="4193209"/>
            <a:chOff x="-52251" y="100564"/>
            <a:chExt cx="6102564" cy="5228185"/>
          </a:xfrm>
        </p:grpSpPr>
        <p:pic>
          <p:nvPicPr>
            <p:cNvPr id="6" name="Picture 5">
              <a:extLst>
                <a:ext uri="{FF2B5EF4-FFF2-40B4-BE49-F238E27FC236}">
                  <a16:creationId xmlns:a16="http://schemas.microsoft.com/office/drawing/2014/main" id="{F3D7E0CA-BF18-430F-A8B5-9A4ADE63E680}"/>
                </a:ext>
              </a:extLst>
            </p:cNvPr>
            <p:cNvPicPr>
              <a:picLocks noChangeAspect="1"/>
            </p:cNvPicPr>
            <p:nvPr/>
          </p:nvPicPr>
          <p:blipFill rotWithShape="1">
            <a:blip r:embed="rId3" cstate="email">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52251" y="100564"/>
              <a:ext cx="5107577" cy="5228185"/>
            </a:xfrm>
            <a:prstGeom prst="rect">
              <a:avLst/>
            </a:prstGeom>
          </p:spPr>
        </p:pic>
        <p:grpSp>
          <p:nvGrpSpPr>
            <p:cNvPr id="7" name="Group 6">
              <a:extLst>
                <a:ext uri="{FF2B5EF4-FFF2-40B4-BE49-F238E27FC236}">
                  <a16:creationId xmlns:a16="http://schemas.microsoft.com/office/drawing/2014/main" id="{6C1899E5-30A8-4114-A502-71BDB062133C}"/>
                </a:ext>
              </a:extLst>
            </p:cNvPr>
            <p:cNvGrpSpPr/>
            <p:nvPr/>
          </p:nvGrpSpPr>
          <p:grpSpPr>
            <a:xfrm>
              <a:off x="3997235" y="630957"/>
              <a:ext cx="1678577" cy="903929"/>
              <a:chOff x="5329646" y="841275"/>
              <a:chExt cx="2238103" cy="1205239"/>
            </a:xfrm>
          </p:grpSpPr>
          <p:sp>
            <p:nvSpPr>
              <p:cNvPr id="33" name="Oval 32">
                <a:extLst>
                  <a:ext uri="{FF2B5EF4-FFF2-40B4-BE49-F238E27FC236}">
                    <a16:creationId xmlns:a16="http://schemas.microsoft.com/office/drawing/2014/main" id="{7527EB12-5483-4634-B9B1-BCE3E2CAC33C}"/>
                  </a:ext>
                </a:extLst>
              </p:cNvPr>
              <p:cNvSpPr/>
              <p:nvPr/>
            </p:nvSpPr>
            <p:spPr>
              <a:xfrm>
                <a:off x="5329646" y="841275"/>
                <a:ext cx="566057" cy="566057"/>
              </a:xfrm>
              <a:prstGeom prst="ellipse">
                <a:avLst/>
              </a:prstGeom>
              <a:noFill/>
              <a:ln w="28575">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350"/>
              </a:p>
            </p:txBody>
          </p:sp>
          <p:cxnSp>
            <p:nvCxnSpPr>
              <p:cNvPr id="34" name="Straight Connector 33">
                <a:extLst>
                  <a:ext uri="{FF2B5EF4-FFF2-40B4-BE49-F238E27FC236}">
                    <a16:creationId xmlns:a16="http://schemas.microsoft.com/office/drawing/2014/main" id="{EF5E73FA-0070-41E9-9782-BBDE613BE1AA}"/>
                  </a:ext>
                </a:extLst>
              </p:cNvPr>
              <p:cNvCxnSpPr>
                <a:cxnSpLocks/>
                <a:stCxn id="33" idx="6"/>
              </p:cNvCxnSpPr>
              <p:nvPr/>
            </p:nvCxnSpPr>
            <p:spPr>
              <a:xfrm>
                <a:off x="5895703" y="1124304"/>
                <a:ext cx="1672046" cy="922210"/>
              </a:xfrm>
              <a:prstGeom prst="line">
                <a:avLst/>
              </a:prstGeom>
              <a:ln>
                <a:solidFill>
                  <a:schemeClr val="bg1">
                    <a:lumMod val="95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19F5A8AE-4793-44D6-B65A-106FE5F856C8}"/>
                </a:ext>
              </a:extLst>
            </p:cNvPr>
            <p:cNvGrpSpPr/>
            <p:nvPr/>
          </p:nvGrpSpPr>
          <p:grpSpPr>
            <a:xfrm>
              <a:off x="2592977" y="762073"/>
              <a:ext cx="3082835" cy="1181375"/>
              <a:chOff x="3457303" y="1016096"/>
              <a:chExt cx="4110446" cy="1575167"/>
            </a:xfrm>
          </p:grpSpPr>
          <p:sp>
            <p:nvSpPr>
              <p:cNvPr id="31" name="Oval 30">
                <a:extLst>
                  <a:ext uri="{FF2B5EF4-FFF2-40B4-BE49-F238E27FC236}">
                    <a16:creationId xmlns:a16="http://schemas.microsoft.com/office/drawing/2014/main" id="{ED03FD16-5BBD-48CC-9D72-79F37BCB72ED}"/>
                  </a:ext>
                </a:extLst>
              </p:cNvPr>
              <p:cNvSpPr/>
              <p:nvPr/>
            </p:nvSpPr>
            <p:spPr>
              <a:xfrm>
                <a:off x="3457303" y="1016096"/>
                <a:ext cx="566057" cy="566057"/>
              </a:xfrm>
              <a:prstGeom prst="ellipse">
                <a:avLst/>
              </a:prstGeom>
              <a:noFill/>
              <a:ln w="28575">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350"/>
              </a:p>
            </p:txBody>
          </p:sp>
          <p:cxnSp>
            <p:nvCxnSpPr>
              <p:cNvPr id="32" name="Straight Connector 31">
                <a:extLst>
                  <a:ext uri="{FF2B5EF4-FFF2-40B4-BE49-F238E27FC236}">
                    <a16:creationId xmlns:a16="http://schemas.microsoft.com/office/drawing/2014/main" id="{A17DA5FE-6AFF-40AD-8A7C-B98AA1431FFD}"/>
                  </a:ext>
                </a:extLst>
              </p:cNvPr>
              <p:cNvCxnSpPr>
                <a:cxnSpLocks/>
                <a:stCxn id="31" idx="6"/>
              </p:cNvCxnSpPr>
              <p:nvPr/>
            </p:nvCxnSpPr>
            <p:spPr>
              <a:xfrm>
                <a:off x="4023360" y="1299125"/>
                <a:ext cx="3544389" cy="1292138"/>
              </a:xfrm>
              <a:prstGeom prst="line">
                <a:avLst/>
              </a:prstGeom>
              <a:ln>
                <a:solidFill>
                  <a:schemeClr val="bg1">
                    <a:lumMod val="95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77AC426B-C9DD-4080-B2D1-81D3D390B5E0}"/>
                </a:ext>
              </a:extLst>
            </p:cNvPr>
            <p:cNvGrpSpPr/>
            <p:nvPr/>
          </p:nvGrpSpPr>
          <p:grpSpPr>
            <a:xfrm>
              <a:off x="2831375" y="1992759"/>
              <a:ext cx="2837905" cy="424543"/>
              <a:chOff x="3775166" y="2657012"/>
              <a:chExt cx="3783873" cy="566057"/>
            </a:xfrm>
          </p:grpSpPr>
          <p:sp>
            <p:nvSpPr>
              <p:cNvPr id="29" name="Oval 28">
                <a:extLst>
                  <a:ext uri="{FF2B5EF4-FFF2-40B4-BE49-F238E27FC236}">
                    <a16:creationId xmlns:a16="http://schemas.microsoft.com/office/drawing/2014/main" id="{90F5E447-3345-4A18-B522-9549CABA0D67}"/>
                  </a:ext>
                </a:extLst>
              </p:cNvPr>
              <p:cNvSpPr/>
              <p:nvPr/>
            </p:nvSpPr>
            <p:spPr>
              <a:xfrm>
                <a:off x="3775166" y="2657012"/>
                <a:ext cx="566057" cy="566057"/>
              </a:xfrm>
              <a:prstGeom prst="ellipse">
                <a:avLst/>
              </a:prstGeom>
              <a:noFill/>
              <a:ln w="28575">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350"/>
              </a:p>
            </p:txBody>
          </p:sp>
          <p:cxnSp>
            <p:nvCxnSpPr>
              <p:cNvPr id="30" name="Straight Connector 29">
                <a:extLst>
                  <a:ext uri="{FF2B5EF4-FFF2-40B4-BE49-F238E27FC236}">
                    <a16:creationId xmlns:a16="http://schemas.microsoft.com/office/drawing/2014/main" id="{11F0C71B-9D07-4B6B-B27B-CCA2DF732CD0}"/>
                  </a:ext>
                </a:extLst>
              </p:cNvPr>
              <p:cNvCxnSpPr>
                <a:cxnSpLocks/>
                <a:stCxn id="29" idx="6"/>
              </p:cNvCxnSpPr>
              <p:nvPr/>
            </p:nvCxnSpPr>
            <p:spPr>
              <a:xfrm>
                <a:off x="4341223" y="2940041"/>
                <a:ext cx="3217816" cy="210392"/>
              </a:xfrm>
              <a:prstGeom prst="line">
                <a:avLst/>
              </a:prstGeom>
              <a:ln>
                <a:solidFill>
                  <a:schemeClr val="bg1">
                    <a:lumMod val="95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40832B9D-BD05-4DF4-AE8B-C53ADA35DF75}"/>
                </a:ext>
              </a:extLst>
            </p:cNvPr>
            <p:cNvGrpSpPr/>
            <p:nvPr/>
          </p:nvGrpSpPr>
          <p:grpSpPr>
            <a:xfrm>
              <a:off x="2357846" y="2417302"/>
              <a:ext cx="3304903" cy="424543"/>
              <a:chOff x="3143794" y="3223069"/>
              <a:chExt cx="4406537" cy="566057"/>
            </a:xfrm>
          </p:grpSpPr>
          <p:sp>
            <p:nvSpPr>
              <p:cNvPr id="27" name="Oval 26">
                <a:extLst>
                  <a:ext uri="{FF2B5EF4-FFF2-40B4-BE49-F238E27FC236}">
                    <a16:creationId xmlns:a16="http://schemas.microsoft.com/office/drawing/2014/main" id="{78154CF7-5764-47E7-A9A2-E5B87879EBA6}"/>
                  </a:ext>
                </a:extLst>
              </p:cNvPr>
              <p:cNvSpPr/>
              <p:nvPr/>
            </p:nvSpPr>
            <p:spPr>
              <a:xfrm>
                <a:off x="3143794" y="3223069"/>
                <a:ext cx="566057" cy="566057"/>
              </a:xfrm>
              <a:prstGeom prst="ellipse">
                <a:avLst/>
              </a:prstGeom>
              <a:noFill/>
              <a:ln w="28575">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350"/>
              </a:p>
            </p:txBody>
          </p:sp>
          <p:cxnSp>
            <p:nvCxnSpPr>
              <p:cNvPr id="28" name="Straight Connector 27">
                <a:extLst>
                  <a:ext uri="{FF2B5EF4-FFF2-40B4-BE49-F238E27FC236}">
                    <a16:creationId xmlns:a16="http://schemas.microsoft.com/office/drawing/2014/main" id="{6AAEFCAF-4FE3-4D77-84CC-5F7AC8CDC924}"/>
                  </a:ext>
                </a:extLst>
              </p:cNvPr>
              <p:cNvCxnSpPr>
                <a:cxnSpLocks/>
                <a:stCxn id="27" idx="6"/>
              </p:cNvCxnSpPr>
              <p:nvPr/>
            </p:nvCxnSpPr>
            <p:spPr>
              <a:xfrm>
                <a:off x="3709851" y="3506098"/>
                <a:ext cx="3840480" cy="201470"/>
              </a:xfrm>
              <a:prstGeom prst="line">
                <a:avLst/>
              </a:prstGeom>
              <a:ln>
                <a:solidFill>
                  <a:schemeClr val="bg1">
                    <a:lumMod val="95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66CBABCD-81E2-4263-AB1A-3FA18BEFCB9D}"/>
                </a:ext>
              </a:extLst>
            </p:cNvPr>
            <p:cNvGrpSpPr/>
            <p:nvPr/>
          </p:nvGrpSpPr>
          <p:grpSpPr>
            <a:xfrm>
              <a:off x="2645230" y="3180294"/>
              <a:ext cx="3017519" cy="619752"/>
              <a:chOff x="3526972" y="4240392"/>
              <a:chExt cx="4023359" cy="826336"/>
            </a:xfrm>
          </p:grpSpPr>
          <p:sp>
            <p:nvSpPr>
              <p:cNvPr id="25" name="Oval 24">
                <a:extLst>
                  <a:ext uri="{FF2B5EF4-FFF2-40B4-BE49-F238E27FC236}">
                    <a16:creationId xmlns:a16="http://schemas.microsoft.com/office/drawing/2014/main" id="{F0BE32FF-773F-4F4F-8332-E6C71E105A4A}"/>
                  </a:ext>
                </a:extLst>
              </p:cNvPr>
              <p:cNvSpPr/>
              <p:nvPr/>
            </p:nvSpPr>
            <p:spPr>
              <a:xfrm>
                <a:off x="3526972" y="4500671"/>
                <a:ext cx="566057" cy="566057"/>
              </a:xfrm>
              <a:prstGeom prst="ellipse">
                <a:avLst/>
              </a:prstGeom>
              <a:noFill/>
              <a:ln w="28575">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350"/>
              </a:p>
            </p:txBody>
          </p:sp>
          <p:cxnSp>
            <p:nvCxnSpPr>
              <p:cNvPr id="26" name="Straight Connector 25">
                <a:extLst>
                  <a:ext uri="{FF2B5EF4-FFF2-40B4-BE49-F238E27FC236}">
                    <a16:creationId xmlns:a16="http://schemas.microsoft.com/office/drawing/2014/main" id="{D5707C86-3D84-4362-8F23-BFB4A7A465A2}"/>
                  </a:ext>
                </a:extLst>
              </p:cNvPr>
              <p:cNvCxnSpPr>
                <a:cxnSpLocks/>
                <a:stCxn id="25" idx="6"/>
              </p:cNvCxnSpPr>
              <p:nvPr/>
            </p:nvCxnSpPr>
            <p:spPr>
              <a:xfrm flipV="1">
                <a:off x="4093029" y="4240392"/>
                <a:ext cx="3457302" cy="543308"/>
              </a:xfrm>
              <a:prstGeom prst="line">
                <a:avLst/>
              </a:prstGeom>
              <a:ln>
                <a:solidFill>
                  <a:schemeClr val="bg1">
                    <a:lumMod val="95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21BD0D9F-333B-4239-93FE-902C4891D6E9}"/>
                </a:ext>
              </a:extLst>
            </p:cNvPr>
            <p:cNvGrpSpPr/>
            <p:nvPr/>
          </p:nvGrpSpPr>
          <p:grpSpPr>
            <a:xfrm>
              <a:off x="3690258" y="3590424"/>
              <a:ext cx="1965959" cy="597483"/>
              <a:chOff x="4920344" y="4787232"/>
              <a:chExt cx="2621278" cy="796644"/>
            </a:xfrm>
          </p:grpSpPr>
          <p:sp>
            <p:nvSpPr>
              <p:cNvPr id="23" name="Oval 22">
                <a:extLst>
                  <a:ext uri="{FF2B5EF4-FFF2-40B4-BE49-F238E27FC236}">
                    <a16:creationId xmlns:a16="http://schemas.microsoft.com/office/drawing/2014/main" id="{27E1E240-D9FE-4CF8-B696-558CF1023243}"/>
                  </a:ext>
                </a:extLst>
              </p:cNvPr>
              <p:cNvSpPr/>
              <p:nvPr/>
            </p:nvSpPr>
            <p:spPr>
              <a:xfrm>
                <a:off x="4920344" y="5017819"/>
                <a:ext cx="566057" cy="566057"/>
              </a:xfrm>
              <a:prstGeom prst="ellipse">
                <a:avLst/>
              </a:prstGeom>
              <a:noFill/>
              <a:ln w="28575">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350"/>
              </a:p>
            </p:txBody>
          </p:sp>
          <p:cxnSp>
            <p:nvCxnSpPr>
              <p:cNvPr id="24" name="Straight Connector 23">
                <a:extLst>
                  <a:ext uri="{FF2B5EF4-FFF2-40B4-BE49-F238E27FC236}">
                    <a16:creationId xmlns:a16="http://schemas.microsoft.com/office/drawing/2014/main" id="{86A73B40-5434-4896-9458-02CA53304616}"/>
                  </a:ext>
                </a:extLst>
              </p:cNvPr>
              <p:cNvCxnSpPr>
                <a:cxnSpLocks/>
                <a:stCxn id="23" idx="6"/>
              </p:cNvCxnSpPr>
              <p:nvPr/>
            </p:nvCxnSpPr>
            <p:spPr>
              <a:xfrm flipV="1">
                <a:off x="5486401" y="4787232"/>
                <a:ext cx="2055221" cy="513616"/>
              </a:xfrm>
              <a:prstGeom prst="line">
                <a:avLst/>
              </a:prstGeom>
              <a:ln>
                <a:solidFill>
                  <a:schemeClr val="bg1">
                    <a:lumMod val="95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F1B8D64A-B286-447C-AB26-3820094C56A3}"/>
                </a:ext>
              </a:extLst>
            </p:cNvPr>
            <p:cNvGrpSpPr/>
            <p:nvPr/>
          </p:nvGrpSpPr>
          <p:grpSpPr>
            <a:xfrm>
              <a:off x="4359729" y="3987393"/>
              <a:ext cx="1296488" cy="949694"/>
              <a:chOff x="5812971" y="5316524"/>
              <a:chExt cx="1728651" cy="1266258"/>
            </a:xfrm>
          </p:grpSpPr>
          <p:sp>
            <p:nvSpPr>
              <p:cNvPr id="21" name="Oval 20">
                <a:extLst>
                  <a:ext uri="{FF2B5EF4-FFF2-40B4-BE49-F238E27FC236}">
                    <a16:creationId xmlns:a16="http://schemas.microsoft.com/office/drawing/2014/main" id="{6C8193C5-0AFA-43B5-A689-0AB5BB3DA923}"/>
                  </a:ext>
                </a:extLst>
              </p:cNvPr>
              <p:cNvSpPr/>
              <p:nvPr/>
            </p:nvSpPr>
            <p:spPr>
              <a:xfrm>
                <a:off x="5812971" y="6016725"/>
                <a:ext cx="566057" cy="566057"/>
              </a:xfrm>
              <a:prstGeom prst="ellipse">
                <a:avLst/>
              </a:prstGeom>
              <a:noFill/>
              <a:ln w="28575">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350"/>
              </a:p>
            </p:txBody>
          </p:sp>
          <p:cxnSp>
            <p:nvCxnSpPr>
              <p:cNvPr id="22" name="Straight Connector 21">
                <a:extLst>
                  <a:ext uri="{FF2B5EF4-FFF2-40B4-BE49-F238E27FC236}">
                    <a16:creationId xmlns:a16="http://schemas.microsoft.com/office/drawing/2014/main" id="{26E9A085-75D3-4674-9EC9-4A2C4E2FC99A}"/>
                  </a:ext>
                </a:extLst>
              </p:cNvPr>
              <p:cNvCxnSpPr>
                <a:cxnSpLocks/>
                <a:stCxn id="21" idx="6"/>
              </p:cNvCxnSpPr>
              <p:nvPr/>
            </p:nvCxnSpPr>
            <p:spPr>
              <a:xfrm flipV="1">
                <a:off x="6379028" y="5316524"/>
                <a:ext cx="1162594" cy="983230"/>
              </a:xfrm>
              <a:prstGeom prst="line">
                <a:avLst/>
              </a:prstGeom>
              <a:ln>
                <a:solidFill>
                  <a:schemeClr val="bg1">
                    <a:lumMod val="95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pic>
          <p:nvPicPr>
            <p:cNvPr id="14" name="Picture 13">
              <a:extLst>
                <a:ext uri="{FF2B5EF4-FFF2-40B4-BE49-F238E27FC236}">
                  <a16:creationId xmlns:a16="http://schemas.microsoft.com/office/drawing/2014/main" id="{BCF0FF64-08BA-4F90-ADE2-113EA8ADF7BC}"/>
                </a:ext>
              </a:extLst>
            </p:cNvPr>
            <p:cNvPicPr>
              <a:picLocks noChangeAspect="1"/>
            </p:cNvPicPr>
            <p:nvPr/>
          </p:nvPicPr>
          <p:blipFill>
            <a:blip r:embed="rId4" cstate="screen">
              <a:duotone>
                <a:prstClr val="black"/>
                <a:srgbClr val="C39F27">
                  <a:tint val="45000"/>
                  <a:satMod val="400000"/>
                </a:srgbClr>
              </a:duotone>
              <a:extLst>
                <a:ext uri="{28A0092B-C50C-407E-A947-70E740481C1C}">
                  <a14:useLocalDpi xmlns:a14="http://schemas.microsoft.com/office/drawing/2010/main"/>
                </a:ext>
              </a:extLst>
            </a:blip>
            <a:stretch>
              <a:fillRect/>
            </a:stretch>
          </p:blipFill>
          <p:spPr>
            <a:xfrm>
              <a:off x="5780313" y="3852393"/>
              <a:ext cx="270000" cy="270000"/>
            </a:xfrm>
            <a:prstGeom prst="rect">
              <a:avLst/>
            </a:prstGeom>
          </p:spPr>
        </p:pic>
        <p:pic>
          <p:nvPicPr>
            <p:cNvPr id="15" name="Picture 14" descr="A picture containing clipart&#10;&#10;Description automatically generated">
              <a:extLst>
                <a:ext uri="{FF2B5EF4-FFF2-40B4-BE49-F238E27FC236}">
                  <a16:creationId xmlns:a16="http://schemas.microsoft.com/office/drawing/2014/main" id="{0BEB8095-D328-4020-84CF-9ACB2678675A}"/>
                </a:ext>
              </a:extLst>
            </p:cNvPr>
            <p:cNvPicPr>
              <a:picLocks noChangeAspect="1"/>
            </p:cNvPicPr>
            <p:nvPr/>
          </p:nvPicPr>
          <p:blipFill>
            <a:blip r:embed="rId5" cstate="screen">
              <a:duotone>
                <a:prstClr val="black"/>
                <a:srgbClr val="C39F27">
                  <a:tint val="45000"/>
                  <a:satMod val="400000"/>
                </a:srgbClr>
              </a:duotone>
              <a:extLst>
                <a:ext uri="{28A0092B-C50C-407E-A947-70E740481C1C}">
                  <a14:useLocalDpi xmlns:a14="http://schemas.microsoft.com/office/drawing/2010/main"/>
                </a:ext>
              </a:extLst>
            </a:blip>
            <a:stretch>
              <a:fillRect/>
            </a:stretch>
          </p:blipFill>
          <p:spPr>
            <a:xfrm>
              <a:off x="5780313" y="1405307"/>
              <a:ext cx="270000" cy="270000"/>
            </a:xfrm>
            <a:prstGeom prst="rect">
              <a:avLst/>
            </a:prstGeom>
          </p:spPr>
        </p:pic>
        <p:pic>
          <p:nvPicPr>
            <p:cNvPr id="16" name="Picture 15" descr="A close up of a logo&#10;&#10;Description automatically generated">
              <a:extLst>
                <a:ext uri="{FF2B5EF4-FFF2-40B4-BE49-F238E27FC236}">
                  <a16:creationId xmlns:a16="http://schemas.microsoft.com/office/drawing/2014/main" id="{60D0F5DD-A887-4F11-9BEC-EBE35325801F}"/>
                </a:ext>
              </a:extLst>
            </p:cNvPr>
            <p:cNvPicPr>
              <a:picLocks noChangeAspect="1"/>
            </p:cNvPicPr>
            <p:nvPr/>
          </p:nvPicPr>
          <p:blipFill>
            <a:blip r:embed="rId6" cstate="screen">
              <a:duotone>
                <a:prstClr val="black"/>
                <a:srgbClr val="C39F27">
                  <a:tint val="45000"/>
                  <a:satMod val="400000"/>
                </a:srgbClr>
              </a:duotone>
              <a:extLst>
                <a:ext uri="{28A0092B-C50C-407E-A947-70E740481C1C}">
                  <a14:useLocalDpi xmlns:a14="http://schemas.microsoft.com/office/drawing/2010/main"/>
                </a:ext>
              </a:extLst>
            </a:blip>
            <a:stretch>
              <a:fillRect/>
            </a:stretch>
          </p:blipFill>
          <p:spPr>
            <a:xfrm>
              <a:off x="5780313" y="1813155"/>
              <a:ext cx="270000" cy="270000"/>
            </a:xfrm>
            <a:prstGeom prst="rect">
              <a:avLst/>
            </a:prstGeom>
          </p:spPr>
        </p:pic>
        <p:pic>
          <p:nvPicPr>
            <p:cNvPr id="17" name="Picture 16">
              <a:extLst>
                <a:ext uri="{FF2B5EF4-FFF2-40B4-BE49-F238E27FC236}">
                  <a16:creationId xmlns:a16="http://schemas.microsoft.com/office/drawing/2014/main" id="{329DA975-D614-4997-BAED-2DC57DAACF4B}"/>
                </a:ext>
              </a:extLst>
            </p:cNvPr>
            <p:cNvPicPr>
              <a:picLocks noChangeAspect="1"/>
            </p:cNvPicPr>
            <p:nvPr/>
          </p:nvPicPr>
          <p:blipFill>
            <a:blip r:embed="rId7" cstate="screen">
              <a:duotone>
                <a:prstClr val="black"/>
                <a:srgbClr val="C39F27">
                  <a:tint val="45000"/>
                  <a:satMod val="400000"/>
                </a:srgbClr>
              </a:duotone>
              <a:extLst>
                <a:ext uri="{28A0092B-C50C-407E-A947-70E740481C1C}">
                  <a14:useLocalDpi xmlns:a14="http://schemas.microsoft.com/office/drawing/2010/main"/>
                </a:ext>
              </a:extLst>
            </a:blip>
            <a:stretch>
              <a:fillRect/>
            </a:stretch>
          </p:blipFill>
          <p:spPr>
            <a:xfrm>
              <a:off x="5780313" y="2628851"/>
              <a:ext cx="270000" cy="270000"/>
            </a:xfrm>
            <a:prstGeom prst="rect">
              <a:avLst/>
            </a:prstGeom>
          </p:spPr>
        </p:pic>
        <p:pic>
          <p:nvPicPr>
            <p:cNvPr id="18" name="Picture 17">
              <a:extLst>
                <a:ext uri="{FF2B5EF4-FFF2-40B4-BE49-F238E27FC236}">
                  <a16:creationId xmlns:a16="http://schemas.microsoft.com/office/drawing/2014/main" id="{7D0A3568-EEBE-4B05-8D69-DD7100490088}"/>
                </a:ext>
              </a:extLst>
            </p:cNvPr>
            <p:cNvPicPr>
              <a:picLocks noChangeAspect="1"/>
            </p:cNvPicPr>
            <p:nvPr/>
          </p:nvPicPr>
          <p:blipFill>
            <a:blip r:embed="rId8" cstate="screen">
              <a:duotone>
                <a:prstClr val="black"/>
                <a:srgbClr val="C39F27">
                  <a:tint val="45000"/>
                  <a:satMod val="400000"/>
                </a:srgbClr>
              </a:duotone>
              <a:extLst>
                <a:ext uri="{28A0092B-C50C-407E-A947-70E740481C1C}">
                  <a14:useLocalDpi xmlns:a14="http://schemas.microsoft.com/office/drawing/2010/main"/>
                </a:ext>
              </a:extLst>
            </a:blip>
            <a:stretch>
              <a:fillRect/>
            </a:stretch>
          </p:blipFill>
          <p:spPr>
            <a:xfrm>
              <a:off x="5780313" y="3036698"/>
              <a:ext cx="270000" cy="270000"/>
            </a:xfrm>
            <a:prstGeom prst="rect">
              <a:avLst/>
            </a:prstGeom>
          </p:spPr>
        </p:pic>
        <p:pic>
          <p:nvPicPr>
            <p:cNvPr id="19" name="Picture 18">
              <a:extLst>
                <a:ext uri="{FF2B5EF4-FFF2-40B4-BE49-F238E27FC236}">
                  <a16:creationId xmlns:a16="http://schemas.microsoft.com/office/drawing/2014/main" id="{93488554-4871-4CE0-AFA8-13ED2383C4C9}"/>
                </a:ext>
              </a:extLst>
            </p:cNvPr>
            <p:cNvPicPr>
              <a:picLocks noChangeAspect="1"/>
            </p:cNvPicPr>
            <p:nvPr/>
          </p:nvPicPr>
          <p:blipFill>
            <a:blip r:embed="rId9" cstate="screen">
              <a:duotone>
                <a:prstClr val="black"/>
                <a:srgbClr val="C39F27">
                  <a:tint val="45000"/>
                  <a:satMod val="400000"/>
                </a:srgbClr>
              </a:duotone>
              <a:extLst>
                <a:ext uri="{28A0092B-C50C-407E-A947-70E740481C1C}">
                  <a14:useLocalDpi xmlns:a14="http://schemas.microsoft.com/office/drawing/2010/main"/>
                </a:ext>
              </a:extLst>
            </a:blip>
            <a:stretch>
              <a:fillRect/>
            </a:stretch>
          </p:blipFill>
          <p:spPr>
            <a:xfrm>
              <a:off x="5780313" y="3444546"/>
              <a:ext cx="270000" cy="270000"/>
            </a:xfrm>
            <a:prstGeom prst="rect">
              <a:avLst/>
            </a:prstGeom>
          </p:spPr>
        </p:pic>
        <p:pic>
          <p:nvPicPr>
            <p:cNvPr id="20" name="Picture 19" descr="A close up of a logo&#10;&#10;Description automatically generated">
              <a:extLst>
                <a:ext uri="{FF2B5EF4-FFF2-40B4-BE49-F238E27FC236}">
                  <a16:creationId xmlns:a16="http://schemas.microsoft.com/office/drawing/2014/main" id="{0B84656D-E41E-4146-948F-7DA0D0AE68B3}"/>
                </a:ext>
              </a:extLst>
            </p:cNvPr>
            <p:cNvPicPr>
              <a:picLocks noChangeAspect="1"/>
            </p:cNvPicPr>
            <p:nvPr/>
          </p:nvPicPr>
          <p:blipFill>
            <a:blip r:embed="rId10" cstate="screen">
              <a:duotone>
                <a:prstClr val="black"/>
                <a:srgbClr val="C39F27">
                  <a:tint val="45000"/>
                  <a:satMod val="400000"/>
                </a:srgbClr>
              </a:duotone>
              <a:extLst>
                <a:ext uri="{28A0092B-C50C-407E-A947-70E740481C1C}">
                  <a14:useLocalDpi xmlns:a14="http://schemas.microsoft.com/office/drawing/2010/main"/>
                </a:ext>
              </a:extLst>
            </a:blip>
            <a:stretch>
              <a:fillRect/>
            </a:stretch>
          </p:blipFill>
          <p:spPr>
            <a:xfrm>
              <a:off x="5780313" y="2221003"/>
              <a:ext cx="270000" cy="270000"/>
            </a:xfrm>
            <a:prstGeom prst="rect">
              <a:avLst/>
            </a:prstGeom>
          </p:spPr>
        </p:pic>
      </p:grpSp>
      <p:sp>
        <p:nvSpPr>
          <p:cNvPr id="35" name="TextBox 34">
            <a:extLst>
              <a:ext uri="{FF2B5EF4-FFF2-40B4-BE49-F238E27FC236}">
                <a16:creationId xmlns:a16="http://schemas.microsoft.com/office/drawing/2014/main" id="{604D90B4-5A45-4BB4-8123-BC0702EE9272}"/>
              </a:ext>
            </a:extLst>
          </p:cNvPr>
          <p:cNvSpPr txBox="1"/>
          <p:nvPr/>
        </p:nvSpPr>
        <p:spPr>
          <a:xfrm>
            <a:off x="0" y="4866501"/>
            <a:ext cx="4292201" cy="276999"/>
          </a:xfrm>
          <a:prstGeom prst="rect">
            <a:avLst/>
          </a:prstGeom>
          <a:noFill/>
        </p:spPr>
        <p:txBody>
          <a:bodyPr wrap="none" rtlCol="0">
            <a:spAutoFit/>
          </a:bodyPr>
          <a:lstStyle/>
          <a:p>
            <a:r>
              <a:rPr lang="en-US" sz="1200" dirty="0"/>
              <a:t>Slide by Dimitris Koureas, DiSSCo Coordination and Support Office</a:t>
            </a:r>
            <a:endParaRPr lang="en-GB" sz="1200" dirty="0"/>
          </a:p>
        </p:txBody>
      </p:sp>
    </p:spTree>
    <p:extLst>
      <p:ext uri="{BB962C8B-B14F-4D97-AF65-F5344CB8AC3E}">
        <p14:creationId xmlns:p14="http://schemas.microsoft.com/office/powerpoint/2010/main" val="1779325185"/>
      </p:ext>
    </p:extLst>
  </p:cSld>
  <p:clrMapOvr>
    <a:masterClrMapping/>
  </p:clrMapOvr>
  <p:transition>
    <p:wipe dir="d"/>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3A3A3"/>
        </a:solidFill>
        <a:effectLst/>
      </p:bgPr>
    </p:bg>
    <p:spTree>
      <p:nvGrpSpPr>
        <p:cNvPr id="1" name=""/>
        <p:cNvGrpSpPr/>
        <p:nvPr/>
      </p:nvGrpSpPr>
      <p:grpSpPr>
        <a:xfrm>
          <a:off x="0" y="0"/>
          <a:ext cx="0" cy="0"/>
          <a:chOff x="0" y="0"/>
          <a:chExt cx="0" cy="0"/>
        </a:xfrm>
      </p:grpSpPr>
      <p:graphicFrame>
        <p:nvGraphicFramePr>
          <p:cNvPr id="7" name="Object 6">
            <a:extLst>
              <a:ext uri="{FF2B5EF4-FFF2-40B4-BE49-F238E27FC236}">
                <a16:creationId xmlns:a16="http://schemas.microsoft.com/office/drawing/2014/main" id="{1A80F300-BC02-4305-9730-50BD9BB751FF}"/>
              </a:ext>
            </a:extLst>
          </p:cNvPr>
          <p:cNvGraphicFramePr>
            <a:graphicFrameLocks noChangeAspect="1"/>
          </p:cNvGraphicFramePr>
          <p:nvPr>
            <p:extLst>
              <p:ext uri="{D42A27DB-BD31-4B8C-83A1-F6EECF244321}">
                <p14:modId xmlns:p14="http://schemas.microsoft.com/office/powerpoint/2010/main" val="912568587"/>
              </p:ext>
            </p:extLst>
          </p:nvPr>
        </p:nvGraphicFramePr>
        <p:xfrm>
          <a:off x="8428" y="-657390"/>
          <a:ext cx="9135572" cy="5491466"/>
        </p:xfrm>
        <a:graphic>
          <a:graphicData uri="http://schemas.openxmlformats.org/presentationml/2006/ole">
            <mc:AlternateContent xmlns:mc="http://schemas.openxmlformats.org/markup-compatibility/2006">
              <mc:Choice xmlns:v="urn:schemas-microsoft-com:vml" Requires="v">
                <p:oleObj spid="_x0000_s20909" name="Image" r:id="rId4" imgW="9142560" imgH="5498280" progId="Photoshop.Image.12">
                  <p:embed/>
                </p:oleObj>
              </mc:Choice>
              <mc:Fallback>
                <p:oleObj name="Image" r:id="rId4" imgW="9142560" imgH="5498280" progId="Photoshop.Image.12">
                  <p:embed/>
                  <p:pic>
                    <p:nvPicPr>
                      <p:cNvPr id="0" name=""/>
                      <p:cNvPicPr/>
                      <p:nvPr/>
                    </p:nvPicPr>
                    <p:blipFill>
                      <a:blip r:embed="rId5"/>
                      <a:stretch>
                        <a:fillRect/>
                      </a:stretch>
                    </p:blipFill>
                    <p:spPr>
                      <a:xfrm>
                        <a:off x="8428" y="-657390"/>
                        <a:ext cx="9135572" cy="5491466"/>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E0A6D40A-E90A-4197-9565-290841867B28}"/>
              </a:ext>
            </a:extLst>
          </p:cNvPr>
          <p:cNvSpPr>
            <a:spLocks noGrp="1"/>
          </p:cNvSpPr>
          <p:nvPr>
            <p:ph type="title"/>
          </p:nvPr>
        </p:nvSpPr>
        <p:spPr>
          <a:xfrm>
            <a:off x="8428" y="0"/>
            <a:ext cx="9135572" cy="1160946"/>
          </a:xfrm>
        </p:spPr>
        <p:txBody>
          <a:bodyPr>
            <a:noAutofit/>
          </a:bodyPr>
          <a:lstStyle/>
          <a:p>
            <a:pPr algn="ctr"/>
            <a:r>
              <a:rPr lang="en-US" dirty="0">
                <a:solidFill>
                  <a:srgbClr val="006168"/>
                </a:solidFill>
              </a:rPr>
              <a:t>Digitization initiatives around the World,</a:t>
            </a:r>
            <a:br>
              <a:rPr lang="en-US" dirty="0">
                <a:solidFill>
                  <a:srgbClr val="006168"/>
                </a:solidFill>
              </a:rPr>
            </a:br>
            <a:r>
              <a:rPr lang="en-US" dirty="0">
                <a:solidFill>
                  <a:srgbClr val="006168"/>
                </a:solidFill>
              </a:rPr>
              <a:t>linking dispersed data and lowering barriers to access</a:t>
            </a:r>
            <a:endParaRPr lang="en-GB" dirty="0"/>
          </a:p>
        </p:txBody>
      </p:sp>
      <p:graphicFrame>
        <p:nvGraphicFramePr>
          <p:cNvPr id="6" name="Object 5">
            <a:extLst>
              <a:ext uri="{FF2B5EF4-FFF2-40B4-BE49-F238E27FC236}">
                <a16:creationId xmlns:a16="http://schemas.microsoft.com/office/drawing/2014/main" id="{09C250FE-3510-427F-94E8-780ED70F9594}"/>
              </a:ext>
            </a:extLst>
          </p:cNvPr>
          <p:cNvGraphicFramePr>
            <a:graphicFrameLocks noChangeAspect="1"/>
          </p:cNvGraphicFramePr>
          <p:nvPr>
            <p:extLst>
              <p:ext uri="{D42A27DB-BD31-4B8C-83A1-F6EECF244321}">
                <p14:modId xmlns:p14="http://schemas.microsoft.com/office/powerpoint/2010/main" val="2939724385"/>
              </p:ext>
            </p:extLst>
          </p:nvPr>
        </p:nvGraphicFramePr>
        <p:xfrm>
          <a:off x="321061" y="1566082"/>
          <a:ext cx="2201736" cy="807443"/>
        </p:xfrm>
        <a:graphic>
          <a:graphicData uri="http://schemas.openxmlformats.org/presentationml/2006/ole">
            <mc:AlternateContent xmlns:mc="http://schemas.openxmlformats.org/markup-compatibility/2006">
              <mc:Choice xmlns:v="urn:schemas-microsoft-com:vml" Requires="v">
                <p:oleObj spid="_x0000_s20910" name="Image" r:id="rId6" imgW="9142560" imgH="3352320" progId="Photoshop.Image.12">
                  <p:embed/>
                </p:oleObj>
              </mc:Choice>
              <mc:Fallback>
                <p:oleObj name="Image" r:id="rId6" imgW="9142560" imgH="3352320" progId="Photoshop.Image.12">
                  <p:embed/>
                  <p:pic>
                    <p:nvPicPr>
                      <p:cNvPr id="0" name=""/>
                      <p:cNvPicPr/>
                      <p:nvPr/>
                    </p:nvPicPr>
                    <p:blipFill>
                      <a:blip r:embed="rId7"/>
                      <a:stretch>
                        <a:fillRect/>
                      </a:stretch>
                    </p:blipFill>
                    <p:spPr>
                      <a:xfrm>
                        <a:off x="321061" y="1566082"/>
                        <a:ext cx="2201736" cy="807443"/>
                      </a:xfrm>
                      <a:prstGeom prst="rect">
                        <a:avLst/>
                      </a:prstGeom>
                      <a:noFill/>
                      <a:ln w="28575">
                        <a:solidFill>
                          <a:schemeClr val="tx1"/>
                        </a:solidFill>
                      </a:ln>
                    </p:spPr>
                  </p:pic>
                </p:oleObj>
              </mc:Fallback>
            </mc:AlternateContent>
          </a:graphicData>
        </a:graphic>
      </p:graphicFrame>
      <p:graphicFrame>
        <p:nvGraphicFramePr>
          <p:cNvPr id="4" name="Object 3">
            <a:extLst>
              <a:ext uri="{FF2B5EF4-FFF2-40B4-BE49-F238E27FC236}">
                <a16:creationId xmlns:a16="http://schemas.microsoft.com/office/drawing/2014/main" id="{1FF8CD40-7FA5-4612-A451-AC12243865E8}"/>
              </a:ext>
            </a:extLst>
          </p:cNvPr>
          <p:cNvGraphicFramePr>
            <a:graphicFrameLocks noChangeAspect="1"/>
          </p:cNvGraphicFramePr>
          <p:nvPr>
            <p:extLst>
              <p:ext uri="{D42A27DB-BD31-4B8C-83A1-F6EECF244321}">
                <p14:modId xmlns:p14="http://schemas.microsoft.com/office/powerpoint/2010/main" val="1406911000"/>
              </p:ext>
            </p:extLst>
          </p:nvPr>
        </p:nvGraphicFramePr>
        <p:xfrm>
          <a:off x="3357410" y="1111894"/>
          <a:ext cx="2201736" cy="908376"/>
        </p:xfrm>
        <a:graphic>
          <a:graphicData uri="http://schemas.openxmlformats.org/presentationml/2006/ole">
            <mc:AlternateContent xmlns:mc="http://schemas.openxmlformats.org/markup-compatibility/2006">
              <mc:Choice xmlns:v="urn:schemas-microsoft-com:vml" Requires="v">
                <p:oleObj spid="_x0000_s20911" name="Image" r:id="rId8" imgW="9142560" imgH="3771360" progId="Photoshop.Image.12">
                  <p:embed/>
                </p:oleObj>
              </mc:Choice>
              <mc:Fallback>
                <p:oleObj name="Image" r:id="rId8" imgW="9142560" imgH="3771360" progId="Photoshop.Image.12">
                  <p:embed/>
                  <p:pic>
                    <p:nvPicPr>
                      <p:cNvPr id="0" name=""/>
                      <p:cNvPicPr/>
                      <p:nvPr/>
                    </p:nvPicPr>
                    <p:blipFill>
                      <a:blip r:embed="rId9"/>
                      <a:stretch>
                        <a:fillRect/>
                      </a:stretch>
                    </p:blipFill>
                    <p:spPr>
                      <a:xfrm>
                        <a:off x="3357410" y="1111894"/>
                        <a:ext cx="2201736" cy="908376"/>
                      </a:xfrm>
                      <a:prstGeom prst="rect">
                        <a:avLst/>
                      </a:prstGeom>
                      <a:ln w="28575">
                        <a:solidFill>
                          <a:schemeClr val="tx1"/>
                        </a:solidFill>
                      </a:ln>
                    </p:spPr>
                  </p:pic>
                </p:oleObj>
              </mc:Fallback>
            </mc:AlternateContent>
          </a:graphicData>
        </a:graphic>
      </p:graphicFrame>
      <p:grpSp>
        <p:nvGrpSpPr>
          <p:cNvPr id="9" name="Group 8">
            <a:extLst>
              <a:ext uri="{FF2B5EF4-FFF2-40B4-BE49-F238E27FC236}">
                <a16:creationId xmlns:a16="http://schemas.microsoft.com/office/drawing/2014/main" id="{45493E8B-08B3-487C-B65F-7CF0DB602D61}"/>
              </a:ext>
            </a:extLst>
          </p:cNvPr>
          <p:cNvGrpSpPr/>
          <p:nvPr/>
        </p:nvGrpSpPr>
        <p:grpSpPr>
          <a:xfrm>
            <a:off x="-53069" y="2388441"/>
            <a:ext cx="2949997" cy="2306961"/>
            <a:chOff x="-53069" y="2388441"/>
            <a:chExt cx="2949997" cy="2306961"/>
          </a:xfrm>
        </p:grpSpPr>
        <p:sp>
          <p:nvSpPr>
            <p:cNvPr id="3" name="Rectangle 2">
              <a:extLst>
                <a:ext uri="{FF2B5EF4-FFF2-40B4-BE49-F238E27FC236}">
                  <a16:creationId xmlns:a16="http://schemas.microsoft.com/office/drawing/2014/main" id="{96D5BFB4-B3DE-4126-8B7C-EEBE7596CF6A}"/>
                </a:ext>
              </a:extLst>
            </p:cNvPr>
            <p:cNvSpPr/>
            <p:nvPr/>
          </p:nvSpPr>
          <p:spPr>
            <a:xfrm>
              <a:off x="-53069" y="2942202"/>
              <a:ext cx="2941200" cy="1753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i="1" dirty="0">
                  <a:solidFill>
                    <a:schemeClr val="tx1"/>
                  </a:solidFill>
                  <a:latin typeface="+mj-lt"/>
                </a:rPr>
                <a:t>U.S. museums hold ~1 billion specimens in 1600 collections. Digitized data are accessible via ~121 million transcribed records and ~32 million media files in </a:t>
              </a:r>
              <a:r>
                <a:rPr lang="en-US" i="1" dirty="0" err="1">
                  <a:solidFill>
                    <a:schemeClr val="tx1"/>
                  </a:solidFill>
                  <a:latin typeface="+mj-lt"/>
                </a:rPr>
                <a:t>iDigBio</a:t>
              </a:r>
              <a:r>
                <a:rPr lang="en-US" i="1" dirty="0">
                  <a:solidFill>
                    <a:schemeClr val="tx1"/>
                  </a:solidFill>
                  <a:latin typeface="+mj-lt"/>
                </a:rPr>
                <a:t> portal.</a:t>
              </a:r>
              <a:endParaRPr lang="en-GB" i="1" dirty="0">
                <a:solidFill>
                  <a:schemeClr val="tx1"/>
                </a:solidFill>
                <a:latin typeface="+mj-lt"/>
              </a:endParaRPr>
            </a:p>
          </p:txBody>
        </p:sp>
        <p:sp>
          <p:nvSpPr>
            <p:cNvPr id="10" name="Isosceles Triangle 9">
              <a:extLst>
                <a:ext uri="{FF2B5EF4-FFF2-40B4-BE49-F238E27FC236}">
                  <a16:creationId xmlns:a16="http://schemas.microsoft.com/office/drawing/2014/main" id="{6084A2FC-684B-422F-AF1C-06A7161D775E}"/>
                </a:ext>
              </a:extLst>
            </p:cNvPr>
            <p:cNvSpPr/>
            <p:nvPr/>
          </p:nvSpPr>
          <p:spPr>
            <a:xfrm>
              <a:off x="-45104" y="2388441"/>
              <a:ext cx="2942032" cy="551480"/>
            </a:xfrm>
            <a:prstGeom prst="triangle">
              <a:avLst>
                <a:gd name="adj" fmla="val 4989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 name="Group 16">
            <a:extLst>
              <a:ext uri="{FF2B5EF4-FFF2-40B4-BE49-F238E27FC236}">
                <a16:creationId xmlns:a16="http://schemas.microsoft.com/office/drawing/2014/main" id="{E5D5B026-16F1-43CB-AB7D-43D42D4511CA}"/>
              </a:ext>
            </a:extLst>
          </p:cNvPr>
          <p:cNvGrpSpPr/>
          <p:nvPr/>
        </p:nvGrpSpPr>
        <p:grpSpPr>
          <a:xfrm>
            <a:off x="6021027" y="1514474"/>
            <a:ext cx="2949997" cy="2892420"/>
            <a:chOff x="6021027" y="1514474"/>
            <a:chExt cx="2949997" cy="2892420"/>
          </a:xfrm>
        </p:grpSpPr>
        <p:graphicFrame>
          <p:nvGraphicFramePr>
            <p:cNvPr id="5" name="Object 4">
              <a:extLst>
                <a:ext uri="{FF2B5EF4-FFF2-40B4-BE49-F238E27FC236}">
                  <a16:creationId xmlns:a16="http://schemas.microsoft.com/office/drawing/2014/main" id="{D716CD41-48FE-4F4A-A72B-8B678A906196}"/>
                </a:ext>
              </a:extLst>
            </p:cNvPr>
            <p:cNvGraphicFramePr>
              <a:graphicFrameLocks noChangeAspect="1"/>
            </p:cNvGraphicFramePr>
            <p:nvPr>
              <p:extLst>
                <p:ext uri="{D42A27DB-BD31-4B8C-83A1-F6EECF244321}">
                  <p14:modId xmlns:p14="http://schemas.microsoft.com/office/powerpoint/2010/main" val="2311590212"/>
                </p:ext>
              </p:extLst>
            </p:nvPr>
          </p:nvGraphicFramePr>
          <p:xfrm>
            <a:off x="6380445" y="1514474"/>
            <a:ext cx="2201736" cy="568879"/>
          </p:xfrm>
          <a:graphic>
            <a:graphicData uri="http://schemas.openxmlformats.org/presentationml/2006/ole">
              <mc:AlternateContent xmlns:mc="http://schemas.openxmlformats.org/markup-compatibility/2006">
                <mc:Choice xmlns:v="urn:schemas-microsoft-com:vml" Requires="v">
                  <p:oleObj spid="_x0000_s20912" name="Image" r:id="rId10" imgW="9142560" imgH="2361600" progId="Photoshop.Image.12">
                    <p:embed/>
                  </p:oleObj>
                </mc:Choice>
                <mc:Fallback>
                  <p:oleObj name="Image" r:id="rId10" imgW="9142560" imgH="2361600" progId="Photoshop.Image.12">
                    <p:embed/>
                    <p:pic>
                      <p:nvPicPr>
                        <p:cNvPr id="0" name=""/>
                        <p:cNvPicPr/>
                        <p:nvPr/>
                      </p:nvPicPr>
                      <p:blipFill>
                        <a:blip r:embed="rId11"/>
                        <a:stretch>
                          <a:fillRect/>
                        </a:stretch>
                      </p:blipFill>
                      <p:spPr>
                        <a:xfrm>
                          <a:off x="6380445" y="1514474"/>
                          <a:ext cx="2201736" cy="568879"/>
                        </a:xfrm>
                        <a:prstGeom prst="rect">
                          <a:avLst/>
                        </a:prstGeom>
                        <a:noFill/>
                        <a:ln w="28575">
                          <a:solidFill>
                            <a:schemeClr val="tx1"/>
                          </a:solidFill>
                        </a:ln>
                      </p:spPr>
                    </p:pic>
                  </p:oleObj>
                </mc:Fallback>
              </mc:AlternateContent>
            </a:graphicData>
          </a:graphic>
        </p:graphicFrame>
        <p:grpSp>
          <p:nvGrpSpPr>
            <p:cNvPr id="16" name="Group 15">
              <a:extLst>
                <a:ext uri="{FF2B5EF4-FFF2-40B4-BE49-F238E27FC236}">
                  <a16:creationId xmlns:a16="http://schemas.microsoft.com/office/drawing/2014/main" id="{85B25722-CA92-4752-A4FE-F638E94254A7}"/>
                </a:ext>
              </a:extLst>
            </p:cNvPr>
            <p:cNvGrpSpPr/>
            <p:nvPr/>
          </p:nvGrpSpPr>
          <p:grpSpPr>
            <a:xfrm>
              <a:off x="6021027" y="2099933"/>
              <a:ext cx="2949997" cy="2306961"/>
              <a:chOff x="6021027" y="2099933"/>
              <a:chExt cx="2949997" cy="2306961"/>
            </a:xfrm>
          </p:grpSpPr>
          <p:sp>
            <p:nvSpPr>
              <p:cNvPr id="11" name="Rectangle 10">
                <a:extLst>
                  <a:ext uri="{FF2B5EF4-FFF2-40B4-BE49-F238E27FC236}">
                    <a16:creationId xmlns:a16="http://schemas.microsoft.com/office/drawing/2014/main" id="{210259EA-0206-4FFD-A5B9-4B321802822C}"/>
                  </a:ext>
                </a:extLst>
              </p:cNvPr>
              <p:cNvSpPr/>
              <p:nvPr/>
            </p:nvSpPr>
            <p:spPr>
              <a:xfrm>
                <a:off x="6021027" y="2653694"/>
                <a:ext cx="2941200" cy="1753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i="1" dirty="0">
                    <a:solidFill>
                      <a:schemeClr val="tx1"/>
                    </a:solidFill>
                    <a:latin typeface="+mj-lt"/>
                  </a:rPr>
                  <a:t>National Specimen Information Infrastructure (NSII) is one of 23 National Science &amp; Technology infrastructures of China. ~15 million specimen records, ~6 million media files.</a:t>
                </a:r>
                <a:endParaRPr lang="en-GB" i="1" dirty="0">
                  <a:solidFill>
                    <a:schemeClr val="tx1"/>
                  </a:solidFill>
                  <a:latin typeface="+mj-lt"/>
                </a:endParaRPr>
              </a:p>
            </p:txBody>
          </p:sp>
          <p:sp>
            <p:nvSpPr>
              <p:cNvPr id="13" name="Isosceles Triangle 12">
                <a:extLst>
                  <a:ext uri="{FF2B5EF4-FFF2-40B4-BE49-F238E27FC236}">
                    <a16:creationId xmlns:a16="http://schemas.microsoft.com/office/drawing/2014/main" id="{F8C996DF-D67A-4128-B347-D4066B0B6BAA}"/>
                  </a:ext>
                </a:extLst>
              </p:cNvPr>
              <p:cNvSpPr/>
              <p:nvPr/>
            </p:nvSpPr>
            <p:spPr>
              <a:xfrm>
                <a:off x="6028992" y="2099933"/>
                <a:ext cx="2942032" cy="551480"/>
              </a:xfrm>
              <a:prstGeom prst="triangle">
                <a:avLst>
                  <a:gd name="adj" fmla="val 4989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5" name="Group 14">
            <a:extLst>
              <a:ext uri="{FF2B5EF4-FFF2-40B4-BE49-F238E27FC236}">
                <a16:creationId xmlns:a16="http://schemas.microsoft.com/office/drawing/2014/main" id="{18BB6BE2-583E-4CA6-A842-4B1F0445C952}"/>
              </a:ext>
            </a:extLst>
          </p:cNvPr>
          <p:cNvGrpSpPr/>
          <p:nvPr/>
        </p:nvGrpSpPr>
        <p:grpSpPr>
          <a:xfrm>
            <a:off x="2987262" y="2020270"/>
            <a:ext cx="2942032" cy="2943844"/>
            <a:chOff x="2987262" y="2020270"/>
            <a:chExt cx="2942032" cy="2943844"/>
          </a:xfrm>
        </p:grpSpPr>
        <p:sp>
          <p:nvSpPr>
            <p:cNvPr id="14" name="Isosceles Triangle 13">
              <a:extLst>
                <a:ext uri="{FF2B5EF4-FFF2-40B4-BE49-F238E27FC236}">
                  <a16:creationId xmlns:a16="http://schemas.microsoft.com/office/drawing/2014/main" id="{71686729-9009-49C1-AA5E-163589029B25}"/>
                </a:ext>
              </a:extLst>
            </p:cNvPr>
            <p:cNvSpPr/>
            <p:nvPr/>
          </p:nvSpPr>
          <p:spPr>
            <a:xfrm>
              <a:off x="2987262" y="2020270"/>
              <a:ext cx="2942032" cy="551480"/>
            </a:xfrm>
            <a:prstGeom prst="triangle">
              <a:avLst>
                <a:gd name="adj" fmla="val 4989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CDBB9B1D-A251-462B-B8BF-20270731A67D}"/>
                </a:ext>
              </a:extLst>
            </p:cNvPr>
            <p:cNvSpPr>
              <a:spLocks noChangeAspect="1"/>
            </p:cNvSpPr>
            <p:nvPr/>
          </p:nvSpPr>
          <p:spPr>
            <a:xfrm>
              <a:off x="2987262" y="2571616"/>
              <a:ext cx="2942032" cy="2308324"/>
            </a:xfrm>
            <a:prstGeom prst="rect">
              <a:avLst/>
            </a:prstGeom>
            <a:solidFill>
              <a:schemeClr val="bg1"/>
            </a:solidFill>
          </p:spPr>
          <p:txBody>
            <a:bodyPr wrap="square" lIns="36000" tIns="36000" rIns="36000" bIns="36000">
              <a:spAutoFit/>
            </a:bodyPr>
            <a:lstStyle/>
            <a:p>
              <a:pPr algn="ctr" fontAlgn="base"/>
              <a:r>
                <a:rPr lang="en-GB" i="1" dirty="0">
                  <a:solidFill>
                    <a:srgbClr val="000000"/>
                  </a:solidFill>
                  <a:latin typeface="+mj-lt"/>
                </a:rPr>
                <a:t>~1.5billion specimens in Europe</a:t>
              </a:r>
              <a:br>
                <a:rPr lang="en-GB" b="1" i="1" dirty="0">
                  <a:solidFill>
                    <a:srgbClr val="000000"/>
                  </a:solidFill>
                  <a:latin typeface="+mj-lt"/>
                </a:rPr>
              </a:br>
              <a:r>
                <a:rPr lang="en-GB" b="1" i="1" dirty="0">
                  <a:solidFill>
                    <a:srgbClr val="000000"/>
                  </a:solidFill>
                  <a:latin typeface="+mj-lt"/>
                </a:rPr>
                <a:t>25,000 researchers </a:t>
              </a:r>
              <a:r>
                <a:rPr lang="en-GB" i="1" dirty="0">
                  <a:solidFill>
                    <a:srgbClr val="000000"/>
                  </a:solidFill>
                  <a:latin typeface="+mj-lt"/>
                </a:rPr>
                <a:t>travel every year to physically access scientific collections.</a:t>
              </a:r>
            </a:p>
            <a:p>
              <a:pPr algn="ctr" fontAlgn="base"/>
              <a:r>
                <a:rPr lang="en-GB" b="1" i="1" dirty="0">
                  <a:solidFill>
                    <a:srgbClr val="000000"/>
                  </a:solidFill>
                  <a:latin typeface="+mj-lt"/>
                </a:rPr>
                <a:t>800,000 objects </a:t>
              </a:r>
              <a:r>
                <a:rPr lang="en-GB" i="1" dirty="0">
                  <a:solidFill>
                    <a:srgbClr val="000000"/>
                  </a:solidFill>
                  <a:latin typeface="+mj-lt"/>
                </a:rPr>
                <a:t>packed</a:t>
              </a:r>
              <a:br>
                <a:rPr lang="en-GB" i="1" dirty="0">
                  <a:solidFill>
                    <a:srgbClr val="000000"/>
                  </a:solidFill>
                  <a:latin typeface="+mj-lt"/>
                </a:rPr>
              </a:br>
              <a:r>
                <a:rPr lang="en-GB" i="1" dirty="0">
                  <a:solidFill>
                    <a:srgbClr val="000000"/>
                  </a:solidFill>
                  <a:latin typeface="+mj-lt"/>
                </a:rPr>
                <a:t>and shipped.</a:t>
              </a:r>
              <a:br>
                <a:rPr lang="en-GB" i="1" dirty="0">
                  <a:solidFill>
                    <a:srgbClr val="000000"/>
                  </a:solidFill>
                  <a:latin typeface="+mj-lt"/>
                </a:rPr>
              </a:br>
              <a:endParaRPr lang="en-GB" dirty="0">
                <a:solidFill>
                  <a:srgbClr val="006168"/>
                </a:solidFill>
                <a:latin typeface="+mj-lt"/>
              </a:endParaRPr>
            </a:p>
          </p:txBody>
        </p:sp>
        <p:sp>
          <p:nvSpPr>
            <p:cNvPr id="8" name="Rectangle 7">
              <a:extLst>
                <a:ext uri="{FF2B5EF4-FFF2-40B4-BE49-F238E27FC236}">
                  <a16:creationId xmlns:a16="http://schemas.microsoft.com/office/drawing/2014/main" id="{DA60E471-2C7F-4893-8934-1271B6BF232F}"/>
                </a:ext>
              </a:extLst>
            </p:cNvPr>
            <p:cNvSpPr/>
            <p:nvPr/>
          </p:nvSpPr>
          <p:spPr>
            <a:xfrm>
              <a:off x="3069961" y="4558549"/>
              <a:ext cx="2784022" cy="40556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i="1" dirty="0">
                  <a:solidFill>
                    <a:srgbClr val="006168"/>
                  </a:solidFill>
                </a:rPr>
                <a:t>Annual public cost  &gt; €70M</a:t>
              </a:r>
              <a:endParaRPr lang="en-GB" dirty="0"/>
            </a:p>
          </p:txBody>
        </p:sp>
      </p:grpSp>
    </p:spTree>
    <p:extLst>
      <p:ext uri="{BB962C8B-B14F-4D97-AF65-F5344CB8AC3E}">
        <p14:creationId xmlns:p14="http://schemas.microsoft.com/office/powerpoint/2010/main" val="4133198142"/>
      </p:ext>
    </p:extLst>
  </p:cSld>
  <p:clrMapOvr>
    <a:masterClrMapping/>
  </p:clrMapOvr>
  <p:transition>
    <p:wipe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Picture 123"/>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2864644" cy="5143500"/>
          </a:xfrm>
          <a:prstGeom prst="rect">
            <a:avLst/>
          </a:prstGeom>
          <a:effectLst>
            <a:outerShdw blurRad="50800" dist="38100" dir="2700000" algn="tl" rotWithShape="0">
              <a:prstClr val="black">
                <a:alpha val="40000"/>
              </a:prstClr>
            </a:outerShdw>
          </a:effectLst>
        </p:spPr>
      </p:pic>
      <p:sp>
        <p:nvSpPr>
          <p:cNvPr id="5" name="TextBox 4"/>
          <p:cNvSpPr txBox="1"/>
          <p:nvPr/>
        </p:nvSpPr>
        <p:spPr>
          <a:xfrm>
            <a:off x="-6350" y="2726274"/>
            <a:ext cx="2978150" cy="1569660"/>
          </a:xfrm>
          <a:prstGeom prst="rect">
            <a:avLst/>
          </a:prstGeom>
          <a:solidFill>
            <a:schemeClr val="bg1"/>
          </a:solidFill>
          <a:effectLst>
            <a:outerShdw blurRad="63500" sx="102000" sy="102000" algn="ctr" rotWithShape="0">
              <a:prstClr val="black">
                <a:alpha val="40000"/>
              </a:prstClr>
            </a:outerShdw>
          </a:effectLst>
        </p:spPr>
        <p:txBody>
          <a:bodyPr wrap="square" rtlCol="0">
            <a:spAutoFit/>
          </a:bodyPr>
          <a:lstStyle/>
          <a:p>
            <a:r>
              <a:rPr lang="en-GB" sz="2400" dirty="0">
                <a:solidFill>
                  <a:srgbClr val="006168"/>
                </a:solidFill>
                <a:latin typeface="+mj-lt"/>
              </a:rPr>
              <a:t>All data classes </a:t>
            </a:r>
            <a:r>
              <a:rPr lang="en-GB" sz="2400" b="1" dirty="0">
                <a:solidFill>
                  <a:srgbClr val="006168"/>
                </a:solidFill>
                <a:latin typeface="+mj-lt"/>
              </a:rPr>
              <a:t>unambiguously linked</a:t>
            </a:r>
            <a:r>
              <a:rPr lang="en-GB" sz="2400" dirty="0">
                <a:solidFill>
                  <a:srgbClr val="006168"/>
                </a:solidFill>
                <a:latin typeface="+mj-lt"/>
              </a:rPr>
              <a:t> to the </a:t>
            </a:r>
            <a:r>
              <a:rPr lang="en-GB" sz="2400" b="1" dirty="0">
                <a:solidFill>
                  <a:srgbClr val="006168"/>
                </a:solidFill>
                <a:latin typeface="+mj-lt"/>
              </a:rPr>
              <a:t>physical objects </a:t>
            </a:r>
            <a:r>
              <a:rPr lang="en-GB" sz="2400" dirty="0">
                <a:solidFill>
                  <a:srgbClr val="006168"/>
                </a:solidFill>
                <a:latin typeface="+mj-lt"/>
              </a:rPr>
              <a:t>they derive from</a:t>
            </a:r>
          </a:p>
        </p:txBody>
      </p:sp>
      <p:sp>
        <p:nvSpPr>
          <p:cNvPr id="37" name="TextBox 36"/>
          <p:cNvSpPr txBox="1"/>
          <p:nvPr/>
        </p:nvSpPr>
        <p:spPr>
          <a:xfrm>
            <a:off x="3227334" y="143513"/>
            <a:ext cx="5616595" cy="646331"/>
          </a:xfrm>
          <a:prstGeom prst="rect">
            <a:avLst/>
          </a:prstGeom>
          <a:noFill/>
        </p:spPr>
        <p:txBody>
          <a:bodyPr wrap="square" rtlCol="0">
            <a:spAutoFit/>
          </a:bodyPr>
          <a:lstStyle/>
          <a:p>
            <a:pPr algn="ctr"/>
            <a:r>
              <a:rPr lang="en-GB" sz="3600" dirty="0">
                <a:solidFill>
                  <a:srgbClr val="006168"/>
                </a:solidFill>
                <a:latin typeface="+mj-lt"/>
              </a:rPr>
              <a:t>Specimens at the centre</a:t>
            </a:r>
            <a:endParaRPr lang="en-GB" sz="2000" dirty="0">
              <a:solidFill>
                <a:srgbClr val="006168"/>
              </a:solidFill>
              <a:latin typeface="+mj-lt"/>
            </a:endParaRPr>
          </a:p>
        </p:txBody>
      </p:sp>
      <p:grpSp>
        <p:nvGrpSpPr>
          <p:cNvPr id="38" name="Group 37">
            <a:extLst>
              <a:ext uri="{FF2B5EF4-FFF2-40B4-BE49-F238E27FC236}">
                <a16:creationId xmlns:a16="http://schemas.microsoft.com/office/drawing/2014/main" id="{BF284081-42EA-4302-A242-DCB751A2D762}"/>
              </a:ext>
            </a:extLst>
          </p:cNvPr>
          <p:cNvGrpSpPr/>
          <p:nvPr/>
        </p:nvGrpSpPr>
        <p:grpSpPr>
          <a:xfrm>
            <a:off x="3278080" y="865210"/>
            <a:ext cx="5515102" cy="3578039"/>
            <a:chOff x="3521394" y="452482"/>
            <a:chExt cx="5515102" cy="3578039"/>
          </a:xfrm>
        </p:grpSpPr>
        <p:cxnSp>
          <p:nvCxnSpPr>
            <p:cNvPr id="39" name="AutoShape 22">
              <a:extLst>
                <a:ext uri="{FF2B5EF4-FFF2-40B4-BE49-F238E27FC236}">
                  <a16:creationId xmlns:a16="http://schemas.microsoft.com/office/drawing/2014/main" id="{CA435BD9-5569-4795-8C3F-14C6962D8F87}"/>
                </a:ext>
              </a:extLst>
            </p:cNvPr>
            <p:cNvCxnSpPr>
              <a:cxnSpLocks noChangeShapeType="1"/>
              <a:stCxn id="47" idx="5"/>
              <a:endCxn id="53" idx="1"/>
            </p:cNvCxnSpPr>
            <p:nvPr/>
          </p:nvCxnSpPr>
          <p:spPr bwMode="auto">
            <a:xfrm>
              <a:off x="6002239" y="2611379"/>
              <a:ext cx="939908" cy="749522"/>
            </a:xfrm>
            <a:prstGeom prst="straightConnector1">
              <a:avLst/>
            </a:prstGeom>
            <a:ln>
              <a:headEn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40" name="AutoShape 21">
              <a:extLst>
                <a:ext uri="{FF2B5EF4-FFF2-40B4-BE49-F238E27FC236}">
                  <a16:creationId xmlns:a16="http://schemas.microsoft.com/office/drawing/2014/main" id="{72598554-5F7D-42A3-ACD3-3B962102D9A6}"/>
                </a:ext>
              </a:extLst>
            </p:cNvPr>
            <p:cNvCxnSpPr>
              <a:cxnSpLocks noChangeShapeType="1"/>
              <a:stCxn id="49" idx="4"/>
              <a:endCxn id="52" idx="6"/>
            </p:cNvCxnSpPr>
            <p:nvPr/>
          </p:nvCxnSpPr>
          <p:spPr bwMode="auto">
            <a:xfrm flipH="1">
              <a:off x="7930452" y="2092062"/>
              <a:ext cx="596939" cy="310762"/>
            </a:xfrm>
            <a:prstGeom prst="straightConnector1">
              <a:avLst/>
            </a:prstGeom>
            <a:ln>
              <a:headEn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41" name="AutoShape 22">
              <a:extLst>
                <a:ext uri="{FF2B5EF4-FFF2-40B4-BE49-F238E27FC236}">
                  <a16:creationId xmlns:a16="http://schemas.microsoft.com/office/drawing/2014/main" id="{49DAC51C-E46D-4539-95C1-0855182CF946}"/>
                </a:ext>
              </a:extLst>
            </p:cNvPr>
            <p:cNvCxnSpPr>
              <a:cxnSpLocks noChangeShapeType="1"/>
            </p:cNvCxnSpPr>
            <p:nvPr/>
          </p:nvCxnSpPr>
          <p:spPr bwMode="auto">
            <a:xfrm flipH="1">
              <a:off x="7556436" y="2092062"/>
              <a:ext cx="865259" cy="1268839"/>
            </a:xfrm>
            <a:prstGeom prst="straightConnector1">
              <a:avLst/>
            </a:prstGeom>
            <a:ln>
              <a:headEn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42" name="AutoShape 24">
              <a:extLst>
                <a:ext uri="{FF2B5EF4-FFF2-40B4-BE49-F238E27FC236}">
                  <a16:creationId xmlns:a16="http://schemas.microsoft.com/office/drawing/2014/main" id="{FCA2BF27-ED10-45D4-8FD5-0B37073F48DC}"/>
                </a:ext>
              </a:extLst>
            </p:cNvPr>
            <p:cNvCxnSpPr>
              <a:cxnSpLocks noChangeShapeType="1"/>
              <a:stCxn id="49" idx="2"/>
              <a:endCxn id="49" idx="3"/>
            </p:cNvCxnSpPr>
            <p:nvPr/>
          </p:nvCxnSpPr>
          <p:spPr bwMode="auto">
            <a:xfrm rot="10800000" flipH="1" flipV="1">
              <a:off x="8018286" y="1705484"/>
              <a:ext cx="149113" cy="273351"/>
            </a:xfrm>
            <a:prstGeom prst="curvedConnector4">
              <a:avLst>
                <a:gd name="adj1" fmla="val -132844"/>
                <a:gd name="adj2" fmla="val 155009"/>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43" name="AutoShape 32">
              <a:extLst>
                <a:ext uri="{FF2B5EF4-FFF2-40B4-BE49-F238E27FC236}">
                  <a16:creationId xmlns:a16="http://schemas.microsoft.com/office/drawing/2014/main" id="{52E26944-8598-4403-AF0C-77496CF7D6F0}"/>
                </a:ext>
              </a:extLst>
            </p:cNvPr>
            <p:cNvCxnSpPr>
              <a:cxnSpLocks noChangeShapeType="1"/>
              <a:stCxn id="49" idx="1"/>
              <a:endCxn id="46" idx="5"/>
            </p:cNvCxnSpPr>
            <p:nvPr/>
          </p:nvCxnSpPr>
          <p:spPr bwMode="auto">
            <a:xfrm flipH="1" flipV="1">
              <a:off x="6010249" y="1114582"/>
              <a:ext cx="2157150" cy="317552"/>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44" name="AutoShape 36">
              <a:extLst>
                <a:ext uri="{FF2B5EF4-FFF2-40B4-BE49-F238E27FC236}">
                  <a16:creationId xmlns:a16="http://schemas.microsoft.com/office/drawing/2014/main" id="{2F8C8A34-C4CF-4531-B35F-F4CB343844D7}"/>
                </a:ext>
              </a:extLst>
            </p:cNvPr>
            <p:cNvCxnSpPr>
              <a:cxnSpLocks noChangeShapeType="1"/>
              <a:stCxn id="47" idx="4"/>
              <a:endCxn id="56" idx="0"/>
            </p:cNvCxnSpPr>
            <p:nvPr/>
          </p:nvCxnSpPr>
          <p:spPr bwMode="auto">
            <a:xfrm flipH="1">
              <a:off x="5637948" y="2724605"/>
              <a:ext cx="4299" cy="532762"/>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45" name="AutoShape 39">
              <a:extLst>
                <a:ext uri="{FF2B5EF4-FFF2-40B4-BE49-F238E27FC236}">
                  <a16:creationId xmlns:a16="http://schemas.microsoft.com/office/drawing/2014/main" id="{50F472AC-26B7-459E-939E-B6AF3A507747}"/>
                </a:ext>
              </a:extLst>
            </p:cNvPr>
            <p:cNvCxnSpPr>
              <a:cxnSpLocks noChangeShapeType="1"/>
              <a:stCxn id="58" idx="6"/>
              <a:endCxn id="46" idx="2"/>
            </p:cNvCxnSpPr>
            <p:nvPr/>
          </p:nvCxnSpPr>
          <p:spPr bwMode="auto">
            <a:xfrm>
              <a:off x="4539607" y="839060"/>
              <a:ext cx="601543" cy="1575"/>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sp>
          <p:nvSpPr>
            <p:cNvPr id="46" name="Oval 45">
              <a:extLst>
                <a:ext uri="{FF2B5EF4-FFF2-40B4-BE49-F238E27FC236}">
                  <a16:creationId xmlns:a16="http://schemas.microsoft.com/office/drawing/2014/main" id="{4C8AAAF3-A8AB-49C5-9D4D-277A62812742}"/>
                </a:ext>
              </a:extLst>
            </p:cNvPr>
            <p:cNvSpPr>
              <a:spLocks noChangeArrowheads="1"/>
            </p:cNvSpPr>
            <p:nvPr/>
          </p:nvSpPr>
          <p:spPr bwMode="auto">
            <a:xfrm>
              <a:off x="5141150" y="453216"/>
              <a:ext cx="1018213" cy="774838"/>
            </a:xfrm>
            <a:prstGeom prst="ellipse">
              <a:avLst/>
            </a:prstGeom>
            <a:ln>
              <a:headEnd/>
              <a:tailEnd/>
            </a:ln>
          </p:spPr>
          <p:style>
            <a:lnRef idx="0">
              <a:schemeClr val="accent5"/>
            </a:lnRef>
            <a:fillRef idx="3">
              <a:schemeClr val="accent5"/>
            </a:fillRef>
            <a:effectRef idx="3">
              <a:schemeClr val="accent5"/>
            </a:effectRef>
            <a:fontRef idx="minor">
              <a:schemeClr val="lt1"/>
            </a:fontRef>
          </p:style>
          <p:txBody>
            <a:bodyPr wrap="none" anchor="ctr"/>
            <a:lstStyle/>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Occurrence</a:t>
              </a:r>
            </a:p>
          </p:txBody>
        </p:sp>
        <p:sp>
          <p:nvSpPr>
            <p:cNvPr id="47" name="Oval 44">
              <a:extLst>
                <a:ext uri="{FF2B5EF4-FFF2-40B4-BE49-F238E27FC236}">
                  <a16:creationId xmlns:a16="http://schemas.microsoft.com/office/drawing/2014/main" id="{29031811-B929-445F-8808-CB6F610E14BF}"/>
                </a:ext>
              </a:extLst>
            </p:cNvPr>
            <p:cNvSpPr>
              <a:spLocks noChangeArrowheads="1"/>
            </p:cNvSpPr>
            <p:nvPr/>
          </p:nvSpPr>
          <p:spPr bwMode="auto">
            <a:xfrm>
              <a:off x="5133140" y="1951451"/>
              <a:ext cx="1018213" cy="773154"/>
            </a:xfrm>
            <a:prstGeom prst="ellipse">
              <a:avLst/>
            </a:prstGeom>
            <a:solidFill>
              <a:srgbClr val="C00000"/>
            </a:solidFill>
            <a:ln>
              <a:headEnd/>
              <a:tailEnd/>
            </a:ln>
          </p:spPr>
          <p:style>
            <a:lnRef idx="0">
              <a:schemeClr val="accent5"/>
            </a:lnRef>
            <a:fillRef idx="3">
              <a:schemeClr val="accent5"/>
            </a:fillRef>
            <a:effectRef idx="3">
              <a:schemeClr val="accent5"/>
            </a:effectRef>
            <a:fontRef idx="minor">
              <a:schemeClr val="lt1"/>
            </a:fontRef>
          </p:style>
          <p:txBody>
            <a:bodyPr wrap="none" anchor="ctr"/>
            <a:lstStyle/>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Specimen</a:t>
              </a:r>
            </a:p>
          </p:txBody>
        </p:sp>
        <p:cxnSp>
          <p:nvCxnSpPr>
            <p:cNvPr id="48" name="AutoShape 45">
              <a:extLst>
                <a:ext uri="{FF2B5EF4-FFF2-40B4-BE49-F238E27FC236}">
                  <a16:creationId xmlns:a16="http://schemas.microsoft.com/office/drawing/2014/main" id="{3CC71D0D-B9BC-45BC-A5C1-6BB7A4AB80A2}"/>
                </a:ext>
              </a:extLst>
            </p:cNvPr>
            <p:cNvCxnSpPr>
              <a:cxnSpLocks noChangeShapeType="1"/>
              <a:stCxn id="47" idx="3"/>
              <a:endCxn id="57" idx="7"/>
            </p:cNvCxnSpPr>
            <p:nvPr/>
          </p:nvCxnSpPr>
          <p:spPr bwMode="auto">
            <a:xfrm flipH="1">
              <a:off x="4390493" y="2611379"/>
              <a:ext cx="891761" cy="749523"/>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sp>
          <p:nvSpPr>
            <p:cNvPr id="49" name="Oval 4">
              <a:extLst>
                <a:ext uri="{FF2B5EF4-FFF2-40B4-BE49-F238E27FC236}">
                  <a16:creationId xmlns:a16="http://schemas.microsoft.com/office/drawing/2014/main" id="{FF9D0992-10D3-445F-B22D-0EA9B05AFBAE}"/>
                </a:ext>
              </a:extLst>
            </p:cNvPr>
            <p:cNvSpPr>
              <a:spLocks noChangeArrowheads="1"/>
            </p:cNvSpPr>
            <p:nvPr/>
          </p:nvSpPr>
          <p:spPr bwMode="auto">
            <a:xfrm>
              <a:off x="8018286" y="1318908"/>
              <a:ext cx="1018210" cy="773154"/>
            </a:xfrm>
            <a:prstGeom prst="ellipse">
              <a:avLst/>
            </a:prstGeom>
            <a:ln>
              <a:headEnd/>
              <a:tailEnd/>
            </a:ln>
          </p:spPr>
          <p:style>
            <a:lnRef idx="0">
              <a:schemeClr val="accent5"/>
            </a:lnRef>
            <a:fillRef idx="3">
              <a:schemeClr val="accent5"/>
            </a:fillRef>
            <a:effectRef idx="3">
              <a:schemeClr val="accent5"/>
            </a:effectRef>
            <a:fontRef idx="minor">
              <a:schemeClr val="lt1"/>
            </a:fontRef>
          </p:style>
          <p:txBody>
            <a:bodyPr wrap="none" anchor="ctr"/>
            <a:lstStyle/>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Taxon</a:t>
              </a:r>
            </a:p>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Concept</a:t>
              </a:r>
            </a:p>
          </p:txBody>
        </p:sp>
        <p:sp>
          <p:nvSpPr>
            <p:cNvPr id="50" name="Oval 51">
              <a:extLst>
                <a:ext uri="{FF2B5EF4-FFF2-40B4-BE49-F238E27FC236}">
                  <a16:creationId xmlns:a16="http://schemas.microsoft.com/office/drawing/2014/main" id="{21683C48-5293-4405-9B95-0B6AF4593313}"/>
                </a:ext>
              </a:extLst>
            </p:cNvPr>
            <p:cNvSpPr>
              <a:spLocks noChangeArrowheads="1"/>
            </p:cNvSpPr>
            <p:nvPr/>
          </p:nvSpPr>
          <p:spPr bwMode="auto">
            <a:xfrm>
              <a:off x="7000077" y="458524"/>
              <a:ext cx="1018210" cy="773153"/>
            </a:xfrm>
            <a:prstGeom prst="ellipse">
              <a:avLst/>
            </a:prstGeom>
            <a:ln>
              <a:headEnd/>
              <a:tailEnd/>
            </a:ln>
          </p:spPr>
          <p:style>
            <a:lnRef idx="0">
              <a:schemeClr val="accent5"/>
            </a:lnRef>
            <a:fillRef idx="3">
              <a:schemeClr val="accent5"/>
            </a:fillRef>
            <a:effectRef idx="3">
              <a:schemeClr val="accent5"/>
            </a:effectRef>
            <a:fontRef idx="minor">
              <a:schemeClr val="lt1"/>
            </a:fontRef>
          </p:style>
          <p:txBody>
            <a:bodyPr wrap="none" anchor="ctr"/>
            <a:lstStyle/>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Taxon </a:t>
              </a:r>
            </a:p>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Interaction</a:t>
              </a:r>
            </a:p>
          </p:txBody>
        </p:sp>
        <p:cxnSp>
          <p:nvCxnSpPr>
            <p:cNvPr id="51" name="AutoShape 54">
              <a:extLst>
                <a:ext uri="{FF2B5EF4-FFF2-40B4-BE49-F238E27FC236}">
                  <a16:creationId xmlns:a16="http://schemas.microsoft.com/office/drawing/2014/main" id="{081F9BD5-1CB1-41A7-BD9F-FB672D897709}"/>
                </a:ext>
              </a:extLst>
            </p:cNvPr>
            <p:cNvCxnSpPr>
              <a:cxnSpLocks noChangeShapeType="1"/>
              <a:stCxn id="46" idx="6"/>
              <a:endCxn id="50" idx="2"/>
            </p:cNvCxnSpPr>
            <p:nvPr/>
          </p:nvCxnSpPr>
          <p:spPr bwMode="auto">
            <a:xfrm>
              <a:off x="6159363" y="840635"/>
              <a:ext cx="840714" cy="4466"/>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sp>
          <p:nvSpPr>
            <p:cNvPr id="52" name="Oval 8">
              <a:extLst>
                <a:ext uri="{FF2B5EF4-FFF2-40B4-BE49-F238E27FC236}">
                  <a16:creationId xmlns:a16="http://schemas.microsoft.com/office/drawing/2014/main" id="{1EDEA966-E3D7-4DAF-A4EC-BA21F93BA4F0}"/>
                </a:ext>
              </a:extLst>
            </p:cNvPr>
            <p:cNvSpPr>
              <a:spLocks noChangeArrowheads="1"/>
            </p:cNvSpPr>
            <p:nvPr/>
          </p:nvSpPr>
          <p:spPr bwMode="auto">
            <a:xfrm>
              <a:off x="6912239" y="2016248"/>
              <a:ext cx="1018213" cy="773152"/>
            </a:xfrm>
            <a:prstGeom prst="ellipse">
              <a:avLst/>
            </a:prstGeom>
            <a:ln>
              <a:headEnd/>
              <a:tailEnd/>
            </a:ln>
          </p:spPr>
          <p:style>
            <a:lnRef idx="0">
              <a:schemeClr val="accent5"/>
            </a:lnRef>
            <a:fillRef idx="3">
              <a:schemeClr val="accent5"/>
            </a:fillRef>
            <a:effectRef idx="3">
              <a:schemeClr val="accent5"/>
            </a:effectRef>
            <a:fontRef idx="minor">
              <a:schemeClr val="lt1"/>
            </a:fontRef>
          </p:style>
          <p:txBody>
            <a:bodyPr wrap="none" anchor="ctr"/>
            <a:lstStyle/>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Taxon Name</a:t>
              </a:r>
            </a:p>
          </p:txBody>
        </p:sp>
        <p:sp>
          <p:nvSpPr>
            <p:cNvPr id="53" name="Oval 9">
              <a:extLst>
                <a:ext uri="{FF2B5EF4-FFF2-40B4-BE49-F238E27FC236}">
                  <a16:creationId xmlns:a16="http://schemas.microsoft.com/office/drawing/2014/main" id="{34D6BA45-1015-41F6-B2AD-EC6A3187B4C7}"/>
                </a:ext>
              </a:extLst>
            </p:cNvPr>
            <p:cNvSpPr>
              <a:spLocks noChangeArrowheads="1"/>
            </p:cNvSpPr>
            <p:nvPr/>
          </p:nvSpPr>
          <p:spPr bwMode="auto">
            <a:xfrm>
              <a:off x="6793033" y="3247676"/>
              <a:ext cx="1018213" cy="773152"/>
            </a:xfrm>
            <a:prstGeom prst="ellipse">
              <a:avLst/>
            </a:prstGeom>
            <a:ln>
              <a:headEnd/>
              <a:tailEnd/>
            </a:ln>
          </p:spPr>
          <p:style>
            <a:lnRef idx="0">
              <a:schemeClr val="accent5"/>
            </a:lnRef>
            <a:fillRef idx="3">
              <a:schemeClr val="accent5"/>
            </a:fillRef>
            <a:effectRef idx="3">
              <a:schemeClr val="accent5"/>
            </a:effectRef>
            <a:fontRef idx="minor">
              <a:schemeClr val="lt1"/>
            </a:fontRef>
          </p:style>
          <p:txBody>
            <a:bodyPr wrap="none" anchor="ctr"/>
            <a:lstStyle/>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Publication</a:t>
              </a:r>
            </a:p>
          </p:txBody>
        </p:sp>
        <p:cxnSp>
          <p:nvCxnSpPr>
            <p:cNvPr id="54" name="AutoShape 23">
              <a:extLst>
                <a:ext uri="{FF2B5EF4-FFF2-40B4-BE49-F238E27FC236}">
                  <a16:creationId xmlns:a16="http://schemas.microsoft.com/office/drawing/2014/main" id="{A0130114-6B78-4AD4-9B6B-AAE58A4CDE9A}"/>
                </a:ext>
              </a:extLst>
            </p:cNvPr>
            <p:cNvCxnSpPr>
              <a:cxnSpLocks noChangeShapeType="1"/>
              <a:stCxn id="52" idx="4"/>
              <a:endCxn id="53" idx="0"/>
            </p:cNvCxnSpPr>
            <p:nvPr/>
          </p:nvCxnSpPr>
          <p:spPr bwMode="auto">
            <a:xfrm flipH="1">
              <a:off x="7302140" y="2789400"/>
              <a:ext cx="119206" cy="458276"/>
            </a:xfrm>
            <a:prstGeom prst="straightConnector1">
              <a:avLst/>
            </a:prstGeom>
            <a:ln>
              <a:headEn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55" name="AutoShape 28">
              <a:extLst>
                <a:ext uri="{FF2B5EF4-FFF2-40B4-BE49-F238E27FC236}">
                  <a16:creationId xmlns:a16="http://schemas.microsoft.com/office/drawing/2014/main" id="{926ACF44-65A9-4CF8-AE51-0FC270104481}"/>
                </a:ext>
              </a:extLst>
            </p:cNvPr>
            <p:cNvCxnSpPr>
              <a:cxnSpLocks noChangeShapeType="1"/>
              <a:stCxn id="53" idx="0"/>
              <a:endCxn id="53" idx="7"/>
            </p:cNvCxnSpPr>
            <p:nvPr/>
          </p:nvCxnSpPr>
          <p:spPr bwMode="auto">
            <a:xfrm rot="16200000" flipH="1">
              <a:off x="7425523" y="3124292"/>
              <a:ext cx="113225" cy="359992"/>
            </a:xfrm>
            <a:prstGeom prst="curvedConnector3">
              <a:avLst>
                <a:gd name="adj1" fmla="val -201899"/>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sp>
          <p:nvSpPr>
            <p:cNvPr id="56" name="Oval 59">
              <a:extLst>
                <a:ext uri="{FF2B5EF4-FFF2-40B4-BE49-F238E27FC236}">
                  <a16:creationId xmlns:a16="http://schemas.microsoft.com/office/drawing/2014/main" id="{C8C8FA6B-27BC-42F2-83AB-33CA693074CA}"/>
                </a:ext>
              </a:extLst>
            </p:cNvPr>
            <p:cNvSpPr>
              <a:spLocks noChangeArrowheads="1"/>
            </p:cNvSpPr>
            <p:nvPr/>
          </p:nvSpPr>
          <p:spPr bwMode="auto">
            <a:xfrm>
              <a:off x="5128841" y="3257367"/>
              <a:ext cx="1018213" cy="773154"/>
            </a:xfrm>
            <a:prstGeom prst="ellipse">
              <a:avLst/>
            </a:prstGeom>
            <a:ln>
              <a:headEnd/>
              <a:tailEnd/>
            </a:ln>
          </p:spPr>
          <p:style>
            <a:lnRef idx="0">
              <a:schemeClr val="accent5"/>
            </a:lnRef>
            <a:fillRef idx="3">
              <a:schemeClr val="accent5"/>
            </a:fillRef>
            <a:effectRef idx="3">
              <a:schemeClr val="accent5"/>
            </a:effectRef>
            <a:fontRef idx="minor">
              <a:schemeClr val="lt1"/>
            </a:fontRef>
          </p:style>
          <p:txBody>
            <a:bodyPr wrap="none" anchor="ctr"/>
            <a:lstStyle/>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Trait</a:t>
              </a:r>
            </a:p>
          </p:txBody>
        </p:sp>
        <p:sp>
          <p:nvSpPr>
            <p:cNvPr id="57" name="Oval 56">
              <a:extLst>
                <a:ext uri="{FF2B5EF4-FFF2-40B4-BE49-F238E27FC236}">
                  <a16:creationId xmlns:a16="http://schemas.microsoft.com/office/drawing/2014/main" id="{44410776-381E-46CE-9600-3A9D2BE0910D}"/>
                </a:ext>
              </a:extLst>
            </p:cNvPr>
            <p:cNvSpPr>
              <a:spLocks noChangeArrowheads="1"/>
            </p:cNvSpPr>
            <p:nvPr/>
          </p:nvSpPr>
          <p:spPr bwMode="auto">
            <a:xfrm>
              <a:off x="3521394" y="3247676"/>
              <a:ext cx="1018213" cy="773153"/>
            </a:xfrm>
            <a:prstGeom prst="ellipse">
              <a:avLst/>
            </a:prstGeom>
            <a:ln>
              <a:headEnd/>
              <a:tailEnd/>
            </a:ln>
          </p:spPr>
          <p:style>
            <a:lnRef idx="0">
              <a:schemeClr val="accent5"/>
            </a:lnRef>
            <a:fillRef idx="3">
              <a:schemeClr val="accent5"/>
            </a:fillRef>
            <a:effectRef idx="3">
              <a:schemeClr val="accent5"/>
            </a:effectRef>
            <a:fontRef idx="minor">
              <a:schemeClr val="lt1"/>
            </a:fontRef>
          </p:style>
          <p:txBody>
            <a:bodyPr wrap="none" anchor="ctr"/>
            <a:lstStyle/>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Collection</a:t>
              </a:r>
            </a:p>
          </p:txBody>
        </p:sp>
        <p:sp>
          <p:nvSpPr>
            <p:cNvPr id="58" name="Oval 57">
              <a:extLst>
                <a:ext uri="{FF2B5EF4-FFF2-40B4-BE49-F238E27FC236}">
                  <a16:creationId xmlns:a16="http://schemas.microsoft.com/office/drawing/2014/main" id="{8210E205-BB17-4DD8-9CA6-54E168D88161}"/>
                </a:ext>
              </a:extLst>
            </p:cNvPr>
            <p:cNvSpPr>
              <a:spLocks noChangeArrowheads="1"/>
            </p:cNvSpPr>
            <p:nvPr/>
          </p:nvSpPr>
          <p:spPr bwMode="auto">
            <a:xfrm>
              <a:off x="3521394" y="452482"/>
              <a:ext cx="1018213" cy="773155"/>
            </a:xfrm>
            <a:prstGeom prst="ellipse">
              <a:avLst/>
            </a:prstGeom>
            <a:ln>
              <a:headEnd/>
              <a:tailEnd/>
            </a:ln>
          </p:spPr>
          <p:style>
            <a:lnRef idx="0">
              <a:schemeClr val="accent5"/>
            </a:lnRef>
            <a:fillRef idx="3">
              <a:schemeClr val="accent5"/>
            </a:fillRef>
            <a:effectRef idx="3">
              <a:schemeClr val="accent5"/>
            </a:effectRef>
            <a:fontRef idx="minor">
              <a:schemeClr val="lt1"/>
            </a:fontRef>
          </p:style>
          <p:txBody>
            <a:bodyPr wrap="none" anchor="ctr"/>
            <a:lstStyle/>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Sequence</a:t>
              </a:r>
            </a:p>
          </p:txBody>
        </p:sp>
        <p:cxnSp>
          <p:nvCxnSpPr>
            <p:cNvPr id="59" name="AutoShape 37">
              <a:extLst>
                <a:ext uri="{FF2B5EF4-FFF2-40B4-BE49-F238E27FC236}">
                  <a16:creationId xmlns:a16="http://schemas.microsoft.com/office/drawing/2014/main" id="{ABA5090D-EA9E-49CB-845E-34C0F091867D}"/>
                </a:ext>
              </a:extLst>
            </p:cNvPr>
            <p:cNvCxnSpPr>
              <a:cxnSpLocks noChangeShapeType="1"/>
              <a:stCxn id="58" idx="4"/>
              <a:endCxn id="60" idx="0"/>
            </p:cNvCxnSpPr>
            <p:nvPr/>
          </p:nvCxnSpPr>
          <p:spPr bwMode="auto">
            <a:xfrm>
              <a:off x="4030501" y="1225637"/>
              <a:ext cx="0" cy="725814"/>
            </a:xfrm>
            <a:prstGeom prst="straightConnector1">
              <a:avLst/>
            </a:prstGeom>
            <a:ln>
              <a:headEnd/>
              <a:tailEnd type="triangle" w="med" len="med"/>
            </a:ln>
          </p:spPr>
          <p:style>
            <a:lnRef idx="2">
              <a:schemeClr val="accent5">
                <a:shade val="50000"/>
              </a:schemeClr>
            </a:lnRef>
            <a:fillRef idx="1">
              <a:schemeClr val="accent5"/>
            </a:fillRef>
            <a:effectRef idx="0">
              <a:schemeClr val="accent5"/>
            </a:effectRef>
            <a:fontRef idx="minor">
              <a:schemeClr val="lt1"/>
            </a:fontRef>
          </p:style>
        </p:cxnSp>
        <p:sp>
          <p:nvSpPr>
            <p:cNvPr id="60" name="Oval 59">
              <a:extLst>
                <a:ext uri="{FF2B5EF4-FFF2-40B4-BE49-F238E27FC236}">
                  <a16:creationId xmlns:a16="http://schemas.microsoft.com/office/drawing/2014/main" id="{98E208DA-5CBD-4BB8-AAD8-478C92821521}"/>
                </a:ext>
              </a:extLst>
            </p:cNvPr>
            <p:cNvSpPr>
              <a:spLocks noChangeArrowheads="1"/>
            </p:cNvSpPr>
            <p:nvPr/>
          </p:nvSpPr>
          <p:spPr bwMode="auto">
            <a:xfrm>
              <a:off x="3521394" y="1951451"/>
              <a:ext cx="1018213" cy="773153"/>
            </a:xfrm>
            <a:prstGeom prst="ellipse">
              <a:avLst/>
            </a:prstGeom>
            <a:ln>
              <a:headEnd/>
              <a:tailEnd/>
            </a:ln>
          </p:spPr>
          <p:style>
            <a:lnRef idx="0">
              <a:schemeClr val="accent5"/>
            </a:lnRef>
            <a:fillRef idx="3">
              <a:schemeClr val="accent5"/>
            </a:fillRef>
            <a:effectRef idx="3">
              <a:schemeClr val="accent5"/>
            </a:effectRef>
            <a:fontRef idx="minor">
              <a:schemeClr val="lt1"/>
            </a:fontRef>
          </p:style>
          <p:txBody>
            <a:bodyPr wrap="none" anchor="ctr"/>
            <a:lstStyle/>
            <a:p>
              <a:pPr algn="ctr">
                <a:defRPr/>
              </a:pPr>
              <a:r>
                <a:rPr lang="en-AU" sz="1200" b="1" dirty="0">
                  <a:solidFill>
                    <a:schemeClr val="bg1">
                      <a:lumMod val="95000"/>
                      <a:lumOff val="5000"/>
                    </a:schemeClr>
                  </a:solidFill>
                  <a:effectLst>
                    <a:outerShdw blurRad="38100" dist="38100" dir="2700000" algn="tl">
                      <a:srgbClr val="000000">
                        <a:alpha val="43137"/>
                      </a:srgbClr>
                    </a:outerShdw>
                  </a:effectLst>
                </a:rPr>
                <a:t>Gene</a:t>
              </a:r>
            </a:p>
          </p:txBody>
        </p:sp>
        <p:cxnSp>
          <p:nvCxnSpPr>
            <p:cNvPr id="61" name="AutoShape 33">
              <a:extLst>
                <a:ext uri="{FF2B5EF4-FFF2-40B4-BE49-F238E27FC236}">
                  <a16:creationId xmlns:a16="http://schemas.microsoft.com/office/drawing/2014/main" id="{15AFF728-5EE9-4F49-9EFE-7665EF7D6227}"/>
                </a:ext>
              </a:extLst>
            </p:cNvPr>
            <p:cNvCxnSpPr>
              <a:cxnSpLocks noChangeShapeType="1"/>
              <a:stCxn id="46" idx="4"/>
              <a:endCxn id="47" idx="0"/>
            </p:cNvCxnSpPr>
            <p:nvPr/>
          </p:nvCxnSpPr>
          <p:spPr bwMode="auto">
            <a:xfrm flipH="1">
              <a:off x="5642247" y="1228054"/>
              <a:ext cx="8010" cy="723397"/>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62" name="AutoShape 39">
              <a:extLst>
                <a:ext uri="{FF2B5EF4-FFF2-40B4-BE49-F238E27FC236}">
                  <a16:creationId xmlns:a16="http://schemas.microsoft.com/office/drawing/2014/main" id="{544088A0-8124-48FC-92CB-D4404A5AD30C}"/>
                </a:ext>
              </a:extLst>
            </p:cNvPr>
            <p:cNvCxnSpPr>
              <a:cxnSpLocks noChangeShapeType="1"/>
              <a:stCxn id="58" idx="5"/>
              <a:endCxn id="47" idx="1"/>
            </p:cNvCxnSpPr>
            <p:nvPr/>
          </p:nvCxnSpPr>
          <p:spPr bwMode="auto">
            <a:xfrm>
              <a:off x="4390493" y="1112411"/>
              <a:ext cx="891761" cy="952266"/>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63" name="AutoShape 39">
              <a:extLst>
                <a:ext uri="{FF2B5EF4-FFF2-40B4-BE49-F238E27FC236}">
                  <a16:creationId xmlns:a16="http://schemas.microsoft.com/office/drawing/2014/main" id="{F1AE3916-FA97-4FCA-83EF-D6DBEEABCA7F}"/>
                </a:ext>
              </a:extLst>
            </p:cNvPr>
            <p:cNvCxnSpPr>
              <a:cxnSpLocks noChangeShapeType="1"/>
              <a:stCxn id="52" idx="2"/>
              <a:endCxn id="47" idx="6"/>
            </p:cNvCxnSpPr>
            <p:nvPr/>
          </p:nvCxnSpPr>
          <p:spPr bwMode="auto">
            <a:xfrm flipH="1" flipV="1">
              <a:off x="6151353" y="2338028"/>
              <a:ext cx="760886" cy="64796"/>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64" name="Straight Arrow Connector 63">
              <a:extLst>
                <a:ext uri="{FF2B5EF4-FFF2-40B4-BE49-F238E27FC236}">
                  <a16:creationId xmlns:a16="http://schemas.microsoft.com/office/drawing/2014/main" id="{8E918EDC-8B24-496C-AB10-378ED5ECE17A}"/>
                </a:ext>
              </a:extLst>
            </p:cNvPr>
            <p:cNvCxnSpPr>
              <a:stCxn id="50" idx="6"/>
              <a:endCxn id="49" idx="0"/>
            </p:cNvCxnSpPr>
            <p:nvPr/>
          </p:nvCxnSpPr>
          <p:spPr>
            <a:xfrm>
              <a:off x="8018286" y="845101"/>
              <a:ext cx="509105" cy="473807"/>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65" name="AutoShape 28">
              <a:extLst>
                <a:ext uri="{FF2B5EF4-FFF2-40B4-BE49-F238E27FC236}">
                  <a16:creationId xmlns:a16="http://schemas.microsoft.com/office/drawing/2014/main" id="{6B0317D3-B11C-4779-94DB-D8231FA6A75F}"/>
                </a:ext>
              </a:extLst>
            </p:cNvPr>
            <p:cNvCxnSpPr>
              <a:cxnSpLocks noChangeShapeType="1"/>
              <a:stCxn id="66" idx="4"/>
            </p:cNvCxnSpPr>
            <p:nvPr/>
          </p:nvCxnSpPr>
          <p:spPr bwMode="auto">
            <a:xfrm rot="16200000" flipH="1">
              <a:off x="6359023" y="2298028"/>
              <a:ext cx="1220666" cy="689524"/>
            </a:xfrm>
            <a:prstGeom prst="curvedConnector3">
              <a:avLst>
                <a:gd name="adj1" fmla="val 71849"/>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sp>
          <p:nvSpPr>
            <p:cNvPr id="66" name="Oval 65">
              <a:extLst>
                <a:ext uri="{FF2B5EF4-FFF2-40B4-BE49-F238E27FC236}">
                  <a16:creationId xmlns:a16="http://schemas.microsoft.com/office/drawing/2014/main" id="{5C0737BA-9DB1-450A-8E58-E9D7C2669245}"/>
                </a:ext>
              </a:extLst>
            </p:cNvPr>
            <p:cNvSpPr>
              <a:spLocks noChangeArrowheads="1"/>
            </p:cNvSpPr>
            <p:nvPr/>
          </p:nvSpPr>
          <p:spPr bwMode="auto">
            <a:xfrm>
              <a:off x="6115194" y="1258457"/>
              <a:ext cx="1018800" cy="774000"/>
            </a:xfrm>
            <a:prstGeom prst="ellipse">
              <a:avLst/>
            </a:prstGeom>
            <a:blipFill dpi="0" rotWithShape="1">
              <a:blip r:embed="rId4" cstate="screen">
                <a:extLst>
                  <a:ext uri="{28A0092B-C50C-407E-A947-70E740481C1C}">
                    <a14:useLocalDpi xmlns:a14="http://schemas.microsoft.com/office/drawing/2010/main"/>
                  </a:ext>
                </a:extLst>
              </a:blip>
              <a:srcRect/>
              <a:stretch>
                <a:fillRect/>
              </a:stretch>
            </a:blipFill>
            <a:ln w="38100">
              <a:solidFill>
                <a:schemeClr val="tx1"/>
              </a:solidFill>
              <a:headEnd/>
              <a:tailEnd/>
            </a:ln>
          </p:spPr>
          <p:style>
            <a:lnRef idx="0">
              <a:schemeClr val="accent5"/>
            </a:lnRef>
            <a:fillRef idx="3">
              <a:schemeClr val="accent5"/>
            </a:fillRef>
            <a:effectRef idx="3">
              <a:schemeClr val="accent5"/>
            </a:effectRef>
            <a:fontRef idx="minor">
              <a:schemeClr val="lt1"/>
            </a:fontRef>
          </p:style>
          <p:txBody>
            <a:bodyPr wrap="none" anchor="ctr"/>
            <a:lstStyle/>
            <a:p>
              <a:pPr algn="ctr">
                <a:defRPr/>
              </a:pPr>
              <a:r>
                <a:rPr lang="en-AU" sz="1200" b="1" dirty="0">
                  <a:ln>
                    <a:solidFill>
                      <a:schemeClr val="tx1"/>
                    </a:solidFill>
                  </a:ln>
                  <a:solidFill>
                    <a:schemeClr val="bg1"/>
                  </a:solidFill>
                  <a:effectLst>
                    <a:outerShdw blurRad="38100" dist="38100" dir="2700000" algn="tl">
                      <a:srgbClr val="000000">
                        <a:alpha val="43137"/>
                      </a:srgbClr>
                    </a:outerShdw>
                  </a:effectLst>
                </a:rPr>
                <a:t>Images</a:t>
              </a:r>
            </a:p>
          </p:txBody>
        </p:sp>
        <p:cxnSp>
          <p:nvCxnSpPr>
            <p:cNvPr id="67" name="AutoShape 33">
              <a:extLst>
                <a:ext uri="{FF2B5EF4-FFF2-40B4-BE49-F238E27FC236}">
                  <a16:creationId xmlns:a16="http://schemas.microsoft.com/office/drawing/2014/main" id="{1BFB72FA-7DCF-4E57-AB50-8364133880EA}"/>
                </a:ext>
              </a:extLst>
            </p:cNvPr>
            <p:cNvCxnSpPr>
              <a:cxnSpLocks noChangeShapeType="1"/>
              <a:stCxn id="46" idx="5"/>
              <a:endCxn id="66" idx="1"/>
            </p:cNvCxnSpPr>
            <p:nvPr/>
          </p:nvCxnSpPr>
          <p:spPr bwMode="auto">
            <a:xfrm>
              <a:off x="6010249" y="1114582"/>
              <a:ext cx="254145" cy="257225"/>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69" name="AutoShape 33">
              <a:extLst>
                <a:ext uri="{FF2B5EF4-FFF2-40B4-BE49-F238E27FC236}">
                  <a16:creationId xmlns:a16="http://schemas.microsoft.com/office/drawing/2014/main" id="{62B6E549-A429-420D-A1EB-619BCC65A3B0}"/>
                </a:ext>
              </a:extLst>
            </p:cNvPr>
            <p:cNvCxnSpPr>
              <a:cxnSpLocks noChangeShapeType="1"/>
            </p:cNvCxnSpPr>
            <p:nvPr/>
          </p:nvCxnSpPr>
          <p:spPr bwMode="auto">
            <a:xfrm>
              <a:off x="7080005" y="1858448"/>
              <a:ext cx="157418" cy="180691"/>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70" name="AutoShape 33">
              <a:extLst>
                <a:ext uri="{FF2B5EF4-FFF2-40B4-BE49-F238E27FC236}">
                  <a16:creationId xmlns:a16="http://schemas.microsoft.com/office/drawing/2014/main" id="{88D9BE48-73DA-4B05-B3C1-3A23F4188C20}"/>
                </a:ext>
              </a:extLst>
            </p:cNvPr>
            <p:cNvCxnSpPr>
              <a:cxnSpLocks noChangeShapeType="1"/>
              <a:stCxn id="47" idx="7"/>
              <a:endCxn id="66" idx="3"/>
            </p:cNvCxnSpPr>
            <p:nvPr/>
          </p:nvCxnSpPr>
          <p:spPr bwMode="auto">
            <a:xfrm flipV="1">
              <a:off x="6002239" y="1919107"/>
              <a:ext cx="262155" cy="145570"/>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cxnSp>
          <p:nvCxnSpPr>
            <p:cNvPr id="71" name="AutoShape 33">
              <a:extLst>
                <a:ext uri="{FF2B5EF4-FFF2-40B4-BE49-F238E27FC236}">
                  <a16:creationId xmlns:a16="http://schemas.microsoft.com/office/drawing/2014/main" id="{F0971B35-7F45-4E05-99A1-DD40839C382D}"/>
                </a:ext>
              </a:extLst>
            </p:cNvPr>
            <p:cNvCxnSpPr>
              <a:cxnSpLocks noChangeShapeType="1"/>
              <a:stCxn id="56" idx="7"/>
              <a:endCxn id="66" idx="4"/>
            </p:cNvCxnSpPr>
            <p:nvPr/>
          </p:nvCxnSpPr>
          <p:spPr bwMode="auto">
            <a:xfrm flipV="1">
              <a:off x="5997940" y="2032457"/>
              <a:ext cx="626654" cy="1338136"/>
            </a:xfrm>
            <a:prstGeom prst="straightConnector1">
              <a:avLst/>
            </a:prstGeom>
            <a:ln>
              <a:headEnd type="triangle" w="med" len="med"/>
              <a:tailEnd type="triangle" w="med" len="med"/>
            </a:ln>
          </p:spPr>
          <p:style>
            <a:lnRef idx="2">
              <a:schemeClr val="accent5">
                <a:shade val="50000"/>
              </a:schemeClr>
            </a:lnRef>
            <a:fillRef idx="1">
              <a:schemeClr val="accent5"/>
            </a:fillRef>
            <a:effectRef idx="0">
              <a:schemeClr val="accent5"/>
            </a:effectRef>
            <a:fontRef idx="minor">
              <a:schemeClr val="lt1"/>
            </a:fontRef>
          </p:style>
        </p:cxnSp>
      </p:grpSp>
      <p:sp>
        <p:nvSpPr>
          <p:cNvPr id="68" name="Tekstvak 18">
            <a:extLst>
              <a:ext uri="{FF2B5EF4-FFF2-40B4-BE49-F238E27FC236}">
                <a16:creationId xmlns:a16="http://schemas.microsoft.com/office/drawing/2014/main" id="{6918618D-2CEC-430F-B481-FE04CF371146}"/>
              </a:ext>
            </a:extLst>
          </p:cNvPr>
          <p:cNvSpPr txBox="1"/>
          <p:nvPr/>
        </p:nvSpPr>
        <p:spPr>
          <a:xfrm>
            <a:off x="2971800" y="4546063"/>
            <a:ext cx="6172200" cy="623248"/>
          </a:xfrm>
          <a:prstGeom prst="rect">
            <a:avLst/>
          </a:prstGeom>
          <a:noFill/>
        </p:spPr>
        <p:txBody>
          <a:bodyPr wrap="square" lIns="68580" tIns="34290" rIns="68580" bIns="34290" rtlCol="0">
            <a:spAutoFit/>
          </a:bodyPr>
          <a:lstStyle/>
          <a:p>
            <a:pPr algn="ctr"/>
            <a:r>
              <a:rPr lang="nl-NL" b="1" dirty="0">
                <a:solidFill>
                  <a:srgbClr val="006168"/>
                </a:solidFill>
              </a:rPr>
              <a:t>In future data infrastructures this anchoring function</a:t>
            </a:r>
            <a:br>
              <a:rPr lang="nl-NL" b="1" dirty="0">
                <a:solidFill>
                  <a:srgbClr val="006168"/>
                </a:solidFill>
              </a:rPr>
            </a:br>
            <a:r>
              <a:rPr lang="nl-NL" b="1" dirty="0">
                <a:solidFill>
                  <a:srgbClr val="006168"/>
                </a:solidFill>
              </a:rPr>
              <a:t> will be performed by a </a:t>
            </a:r>
            <a:r>
              <a:rPr lang="nl-NL" b="1" u="sng" dirty="0">
                <a:solidFill>
                  <a:srgbClr val="006168"/>
                </a:solidFill>
              </a:rPr>
              <a:t>Digital Specimen</a:t>
            </a:r>
            <a:endParaRPr lang="en-US" b="1" dirty="0">
              <a:solidFill>
                <a:srgbClr val="006168"/>
              </a:solidFill>
            </a:endParaRPr>
          </a:p>
        </p:txBody>
      </p:sp>
    </p:spTree>
    <p:extLst>
      <p:ext uri="{BB962C8B-B14F-4D97-AF65-F5344CB8AC3E}">
        <p14:creationId xmlns:p14="http://schemas.microsoft.com/office/powerpoint/2010/main" val="3538124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B47C0-7B85-45C6-9BE5-C624B28D1D65}"/>
              </a:ext>
            </a:extLst>
          </p:cNvPr>
          <p:cNvSpPr>
            <a:spLocks noGrp="1"/>
          </p:cNvSpPr>
          <p:nvPr>
            <p:ph type="title"/>
          </p:nvPr>
        </p:nvSpPr>
        <p:spPr/>
        <p:txBody>
          <a:bodyPr>
            <a:normAutofit/>
          </a:bodyPr>
          <a:lstStyle/>
          <a:p>
            <a:r>
              <a:rPr lang="en-US" sz="3600" dirty="0">
                <a:solidFill>
                  <a:srgbClr val="006168"/>
                </a:solidFill>
              </a:rPr>
              <a:t>A Digital Specimen (DS)</a:t>
            </a:r>
            <a:endParaRPr lang="en-GB" sz="3600" dirty="0">
              <a:solidFill>
                <a:srgbClr val="006168"/>
              </a:solidFill>
            </a:endParaRPr>
          </a:p>
        </p:txBody>
      </p:sp>
      <p:sp>
        <p:nvSpPr>
          <p:cNvPr id="7" name="Content Placeholder 6">
            <a:extLst>
              <a:ext uri="{FF2B5EF4-FFF2-40B4-BE49-F238E27FC236}">
                <a16:creationId xmlns:a16="http://schemas.microsoft.com/office/drawing/2014/main" id="{240891E2-66F7-42D9-BE6A-D850B42FBC0B}"/>
              </a:ext>
            </a:extLst>
          </p:cNvPr>
          <p:cNvSpPr>
            <a:spLocks noGrp="1"/>
          </p:cNvSpPr>
          <p:nvPr>
            <p:ph sz="half" idx="1"/>
          </p:nvPr>
        </p:nvSpPr>
        <p:spPr>
          <a:xfrm>
            <a:off x="374138" y="1185912"/>
            <a:ext cx="4118172" cy="3650398"/>
          </a:xfrm>
        </p:spPr>
        <p:txBody>
          <a:bodyPr>
            <a:normAutofit fontScale="92500" lnSpcReduction="10000"/>
          </a:bodyPr>
          <a:lstStyle/>
          <a:p>
            <a:pPr marL="0" indent="0">
              <a:buNone/>
            </a:pPr>
            <a:r>
              <a:rPr lang="en-US" sz="2600" dirty="0">
                <a:solidFill>
                  <a:srgbClr val="006168"/>
                </a:solidFill>
              </a:rPr>
              <a:t>Is a container, a box of data, information and links to other data about a physical specimen</a:t>
            </a:r>
          </a:p>
          <a:p>
            <a:pPr marL="0" indent="0">
              <a:buNone/>
            </a:pPr>
            <a:endParaRPr lang="en-US" sz="2600" dirty="0">
              <a:solidFill>
                <a:srgbClr val="006168"/>
              </a:solidFill>
            </a:endParaRPr>
          </a:p>
          <a:p>
            <a:pPr marL="0" indent="0">
              <a:buNone/>
            </a:pPr>
            <a:r>
              <a:rPr lang="en-US" sz="2600" dirty="0">
                <a:solidFill>
                  <a:srgbClr val="006168"/>
                </a:solidFill>
              </a:rPr>
              <a:t>Technically, it’s a digital object with:</a:t>
            </a:r>
          </a:p>
          <a:p>
            <a:pPr lvl="1"/>
            <a:r>
              <a:rPr lang="en-US" sz="2600" dirty="0">
                <a:solidFill>
                  <a:srgbClr val="006168"/>
                </a:solidFill>
              </a:rPr>
              <a:t>A globally unique persistent identifier (PID)</a:t>
            </a:r>
            <a:r>
              <a:rPr lang="en-US" sz="2600" baseline="30000" dirty="0">
                <a:solidFill>
                  <a:srgbClr val="006168"/>
                </a:solidFill>
              </a:rPr>
              <a:t>*</a:t>
            </a:r>
          </a:p>
          <a:p>
            <a:pPr lvl="1"/>
            <a:r>
              <a:rPr lang="en-US" sz="2600" dirty="0">
                <a:solidFill>
                  <a:srgbClr val="006168"/>
                </a:solidFill>
              </a:rPr>
              <a:t>A type definition that defines its structure</a:t>
            </a:r>
            <a:r>
              <a:rPr lang="en-US" sz="2600" baseline="30000" dirty="0">
                <a:solidFill>
                  <a:srgbClr val="006168"/>
                </a:solidFill>
              </a:rPr>
              <a:t>#</a:t>
            </a:r>
          </a:p>
        </p:txBody>
      </p:sp>
      <p:pic>
        <p:nvPicPr>
          <p:cNvPr id="4" name="Picture 2" descr="No automatic alt text available.">
            <a:extLst>
              <a:ext uri="{FF2B5EF4-FFF2-40B4-BE49-F238E27FC236}">
                <a16:creationId xmlns:a16="http://schemas.microsoft.com/office/drawing/2014/main" id="{1E64A202-5110-4E9F-8BAE-E53EAE06A4A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39816" y="116632"/>
            <a:ext cx="1080120" cy="1080120"/>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113414A2-631B-423C-ADD4-DB87B5F63C38}"/>
              </a:ext>
            </a:extLst>
          </p:cNvPr>
          <p:cNvSpPr txBox="1"/>
          <p:nvPr/>
        </p:nvSpPr>
        <p:spPr>
          <a:xfrm>
            <a:off x="5122918" y="2446878"/>
            <a:ext cx="2605906" cy="738664"/>
          </a:xfrm>
          <a:prstGeom prst="rect">
            <a:avLst/>
          </a:prstGeom>
          <a:noFill/>
        </p:spPr>
        <p:txBody>
          <a:bodyPr wrap="none" rtlCol="0">
            <a:spAutoFit/>
          </a:bodyPr>
          <a:lstStyle/>
          <a:p>
            <a:r>
              <a:rPr lang="en-GB" sz="1400" dirty="0">
                <a:solidFill>
                  <a:srgbClr val="006168"/>
                </a:solidFill>
              </a:rPr>
              <a:t>Metadata outside, content inside</a:t>
            </a:r>
          </a:p>
          <a:p>
            <a:endParaRPr lang="en-GB" sz="1400" dirty="0">
              <a:solidFill>
                <a:srgbClr val="006168"/>
              </a:solidFill>
            </a:endParaRPr>
          </a:p>
          <a:p>
            <a:r>
              <a:rPr lang="en-GB" sz="1400" dirty="0">
                <a:solidFill>
                  <a:srgbClr val="006168"/>
                </a:solidFill>
              </a:rPr>
              <a:t>Proposed structure</a:t>
            </a:r>
          </a:p>
        </p:txBody>
      </p:sp>
      <p:pic>
        <p:nvPicPr>
          <p:cNvPr id="5" name="Picture 4">
            <a:extLst>
              <a:ext uri="{FF2B5EF4-FFF2-40B4-BE49-F238E27FC236}">
                <a16:creationId xmlns:a16="http://schemas.microsoft.com/office/drawing/2014/main" id="{A56F50D3-41C5-4B46-B2FC-0DFD2707BDEA}"/>
              </a:ext>
            </a:extLst>
          </p:cNvPr>
          <p:cNvPicPr>
            <a:picLocks noChangeAspect="1"/>
          </p:cNvPicPr>
          <p:nvPr/>
        </p:nvPicPr>
        <p:blipFill rotWithShape="1">
          <a:blip r:embed="rId4">
            <a:extLst>
              <a:ext uri="{28A0092B-C50C-407E-A947-70E740481C1C}">
                <a14:useLocalDpi xmlns:a14="http://schemas.microsoft.com/office/drawing/2010/main" val="0"/>
              </a:ext>
            </a:extLst>
          </a:blip>
          <a:srcRect l="6875" t="15119" r="12110"/>
          <a:stretch/>
        </p:blipFill>
        <p:spPr>
          <a:xfrm>
            <a:off x="5328124" y="3164122"/>
            <a:ext cx="3358671" cy="1979378"/>
          </a:xfrm>
          <a:prstGeom prst="rect">
            <a:avLst/>
          </a:prstGeom>
        </p:spPr>
      </p:pic>
      <p:sp>
        <p:nvSpPr>
          <p:cNvPr id="8" name="TextBox 7">
            <a:extLst>
              <a:ext uri="{FF2B5EF4-FFF2-40B4-BE49-F238E27FC236}">
                <a16:creationId xmlns:a16="http://schemas.microsoft.com/office/drawing/2014/main" id="{858BC8E5-EC82-419A-B5C8-A47C6D07D9FA}"/>
              </a:ext>
            </a:extLst>
          </p:cNvPr>
          <p:cNvSpPr txBox="1"/>
          <p:nvPr/>
        </p:nvSpPr>
        <p:spPr>
          <a:xfrm>
            <a:off x="0" y="4835723"/>
            <a:ext cx="5065169" cy="307777"/>
          </a:xfrm>
          <a:prstGeom prst="rect">
            <a:avLst/>
          </a:prstGeom>
          <a:noFill/>
        </p:spPr>
        <p:txBody>
          <a:bodyPr wrap="none" rtlCol="0">
            <a:spAutoFit/>
          </a:bodyPr>
          <a:lstStyle/>
          <a:p>
            <a:r>
              <a:rPr lang="en-US" sz="1400" baseline="30000" dirty="0">
                <a:solidFill>
                  <a:srgbClr val="006168"/>
                </a:solidFill>
              </a:rPr>
              <a:t>*</a:t>
            </a:r>
            <a:r>
              <a:rPr lang="en-US" sz="1400" dirty="0">
                <a:solidFill>
                  <a:srgbClr val="006168"/>
                </a:solidFill>
              </a:rPr>
              <a:t>Resolvable via well-known resolver </a:t>
            </a:r>
            <a:r>
              <a:rPr lang="en-US" sz="1400" baseline="30000" dirty="0">
                <a:solidFill>
                  <a:srgbClr val="006168"/>
                </a:solidFill>
              </a:rPr>
              <a:t>#</a:t>
            </a:r>
            <a:r>
              <a:rPr lang="en-US" sz="1400" dirty="0">
                <a:solidFill>
                  <a:srgbClr val="006168"/>
                </a:solidFill>
              </a:rPr>
              <a:t>Accessible via a type registry</a:t>
            </a:r>
            <a:endParaRPr lang="en-GB" dirty="0">
              <a:solidFill>
                <a:srgbClr val="006168"/>
              </a:solidFill>
            </a:endParaRPr>
          </a:p>
        </p:txBody>
      </p:sp>
      <p:grpSp>
        <p:nvGrpSpPr>
          <p:cNvPr id="6" name="Group 5">
            <a:extLst>
              <a:ext uri="{FF2B5EF4-FFF2-40B4-BE49-F238E27FC236}">
                <a16:creationId xmlns:a16="http://schemas.microsoft.com/office/drawing/2014/main" id="{9A598C8F-EDDC-45A0-99DA-1D6C16BD67FF}"/>
              </a:ext>
            </a:extLst>
          </p:cNvPr>
          <p:cNvGrpSpPr/>
          <p:nvPr/>
        </p:nvGrpSpPr>
        <p:grpSpPr>
          <a:xfrm>
            <a:off x="5383579" y="749099"/>
            <a:ext cx="2341059" cy="1828676"/>
            <a:chOff x="5383579" y="749099"/>
            <a:chExt cx="2341059" cy="1828676"/>
          </a:xfrm>
        </p:grpSpPr>
        <p:pic>
          <p:nvPicPr>
            <p:cNvPr id="33" name="Picture 32" descr="A close up of a box&#10;&#10;Description automatically generated">
              <a:extLst>
                <a:ext uri="{FF2B5EF4-FFF2-40B4-BE49-F238E27FC236}">
                  <a16:creationId xmlns:a16="http://schemas.microsoft.com/office/drawing/2014/main" id="{63433981-9EBA-4EF8-B815-17291126EC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83579" y="749099"/>
              <a:ext cx="2341059" cy="1828676"/>
            </a:xfrm>
            <a:prstGeom prst="rect">
              <a:avLst/>
            </a:prstGeom>
          </p:spPr>
        </p:pic>
        <p:sp>
          <p:nvSpPr>
            <p:cNvPr id="34" name="TextBox 33">
              <a:extLst>
                <a:ext uri="{FF2B5EF4-FFF2-40B4-BE49-F238E27FC236}">
                  <a16:creationId xmlns:a16="http://schemas.microsoft.com/office/drawing/2014/main" id="{45DAFE03-914D-465C-B956-8AEAA1CFAACD}"/>
                </a:ext>
              </a:extLst>
            </p:cNvPr>
            <p:cNvSpPr txBox="1"/>
            <p:nvPr/>
          </p:nvSpPr>
          <p:spPr>
            <a:xfrm>
              <a:off x="5835650" y="1525728"/>
              <a:ext cx="735604" cy="318924"/>
            </a:xfrm>
            <a:prstGeom prst="rect">
              <a:avLst/>
            </a:prstGeom>
            <a:solidFill>
              <a:schemeClr val="bg1"/>
            </a:solidFill>
          </p:spPr>
          <p:txBody>
            <a:bodyPr wrap="square" lIns="36000" tIns="36000" rIns="36000" bIns="36000" rtlCol="0" anchor="ctr" anchorCtr="1">
              <a:spAutoFit/>
            </a:bodyPr>
            <a:lstStyle/>
            <a:p>
              <a:r>
                <a:rPr lang="en-GB" sz="1600" dirty="0">
                  <a:solidFill>
                    <a:srgbClr val="006168"/>
                  </a:solidFill>
                </a:rPr>
                <a:t>Box No.</a:t>
              </a:r>
            </a:p>
          </p:txBody>
        </p:sp>
        <p:sp>
          <p:nvSpPr>
            <p:cNvPr id="35" name="Oval 34">
              <a:extLst>
                <a:ext uri="{FF2B5EF4-FFF2-40B4-BE49-F238E27FC236}">
                  <a16:creationId xmlns:a16="http://schemas.microsoft.com/office/drawing/2014/main" id="{489D15D0-4876-498D-ACE8-4783DD9EAA15}"/>
                </a:ext>
              </a:extLst>
            </p:cNvPr>
            <p:cNvSpPr/>
            <p:nvPr/>
          </p:nvSpPr>
          <p:spPr>
            <a:xfrm>
              <a:off x="6538056" y="1813276"/>
              <a:ext cx="193228" cy="19322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801478419"/>
      </p:ext>
    </p:extLst>
  </p:cSld>
  <p:clrMapOvr>
    <a:masterClrMapping/>
  </p:clrMapOvr>
  <p:transition>
    <p:wipe di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34035B0C-B8DF-4846-A832-370359A094CB}"/>
              </a:ext>
            </a:extLst>
          </p:cNvPr>
          <p:cNvGrpSpPr>
            <a:grpSpLocks noChangeAspect="1"/>
          </p:cNvGrpSpPr>
          <p:nvPr/>
        </p:nvGrpSpPr>
        <p:grpSpPr>
          <a:xfrm>
            <a:off x="162531" y="87729"/>
            <a:ext cx="8917822" cy="3703287"/>
            <a:chOff x="182880" y="900337"/>
            <a:chExt cx="12009120" cy="4987004"/>
          </a:xfrm>
        </p:grpSpPr>
        <p:pic>
          <p:nvPicPr>
            <p:cNvPr id="22" name="Picture 21">
              <a:extLst>
                <a:ext uri="{FF2B5EF4-FFF2-40B4-BE49-F238E27FC236}">
                  <a16:creationId xmlns:a16="http://schemas.microsoft.com/office/drawing/2014/main" id="{B5B4A0DE-BA51-45F4-AD52-92CA3BC296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 y="900337"/>
              <a:ext cx="11926634" cy="4987004"/>
            </a:xfrm>
            <a:prstGeom prst="rect">
              <a:avLst/>
            </a:prstGeom>
          </p:spPr>
        </p:pic>
        <p:sp>
          <p:nvSpPr>
            <p:cNvPr id="23" name="Rectangle: Rounded Corners 22">
              <a:extLst>
                <a:ext uri="{FF2B5EF4-FFF2-40B4-BE49-F238E27FC236}">
                  <a16:creationId xmlns:a16="http://schemas.microsoft.com/office/drawing/2014/main" id="{D0DD1C4C-4899-43F5-932B-628EDDB5303B}"/>
                </a:ext>
              </a:extLst>
            </p:cNvPr>
            <p:cNvSpPr/>
            <p:nvPr/>
          </p:nvSpPr>
          <p:spPr>
            <a:xfrm>
              <a:off x="3535045" y="1400175"/>
              <a:ext cx="5970905" cy="2643505"/>
            </a:xfrm>
            <a:prstGeom prst="roundRect">
              <a:avLst/>
            </a:prstGeom>
            <a:solidFill>
              <a:schemeClr val="accent6">
                <a:lumMod val="60000"/>
                <a:lumOff val="40000"/>
                <a:alpha val="30000"/>
              </a:schemeClr>
            </a:solidFill>
            <a:ln w="38100">
              <a:solidFill>
                <a:srgbClr val="2F528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bIns="0" rtlCol="0" anchor="b"/>
            <a:lstStyle/>
            <a:p>
              <a:r>
                <a:rPr lang="en-US" sz="1200" b="1" dirty="0" err="1">
                  <a:solidFill>
                    <a:srgbClr val="2F528F"/>
                  </a:solidFill>
                </a:rPr>
                <a:t>digitalSpecimen</a:t>
              </a:r>
              <a:br>
                <a:rPr lang="en-US" sz="1200" b="1" dirty="0">
                  <a:solidFill>
                    <a:srgbClr val="2F528F"/>
                  </a:solidFill>
                </a:rPr>
              </a:br>
              <a:r>
                <a:rPr lang="en-US" sz="1200" b="1" dirty="0">
                  <a:solidFill>
                    <a:srgbClr val="2F528F"/>
                  </a:solidFill>
                </a:rPr>
                <a:t>id: 20.5000.1025/</a:t>
              </a:r>
              <a:r>
                <a:rPr lang="en-US" sz="1200" b="1" dirty="0" err="1">
                  <a:solidFill>
                    <a:srgbClr val="2F528F"/>
                  </a:solidFill>
                </a:rPr>
                <a:t>gqzdomzr</a:t>
              </a:r>
              <a:r>
                <a:rPr lang="en-US" sz="1200" b="1" dirty="0">
                  <a:solidFill>
                    <a:srgbClr val="2F528F"/>
                  </a:solidFill>
                </a:rPr>
                <a:t>         (Nb. id is illustrative only.)</a:t>
              </a:r>
              <a:endParaRPr lang="en-GB" sz="1400" b="1" dirty="0">
                <a:solidFill>
                  <a:srgbClr val="2F528F"/>
                </a:solidFill>
              </a:endParaRPr>
            </a:p>
          </p:txBody>
        </p:sp>
        <p:sp>
          <p:nvSpPr>
            <p:cNvPr id="24" name="Rectangle: Rounded Corners 23">
              <a:extLst>
                <a:ext uri="{FF2B5EF4-FFF2-40B4-BE49-F238E27FC236}">
                  <a16:creationId xmlns:a16="http://schemas.microsoft.com/office/drawing/2014/main" id="{629A61CE-7502-4163-AEA8-79262B8233AB}"/>
                </a:ext>
              </a:extLst>
            </p:cNvPr>
            <p:cNvSpPr/>
            <p:nvPr/>
          </p:nvSpPr>
          <p:spPr>
            <a:xfrm>
              <a:off x="10129520" y="2581275"/>
              <a:ext cx="2062480" cy="685165"/>
            </a:xfrm>
            <a:prstGeom prst="roundRect">
              <a:avLst/>
            </a:prstGeom>
            <a:solidFill>
              <a:schemeClr val="accent6">
                <a:lumMod val="60000"/>
                <a:lumOff val="40000"/>
                <a:alpha val="30000"/>
              </a:schemeClr>
            </a:solidFill>
            <a:ln w="38100">
              <a:solidFill>
                <a:srgbClr val="2F528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bIns="0" rtlCol="0" anchor="b"/>
            <a:lstStyle/>
            <a:p>
              <a:endParaRPr lang="en-GB" sz="1400" b="1" dirty="0">
                <a:solidFill>
                  <a:srgbClr val="2F528F"/>
                </a:solidFill>
              </a:endParaRPr>
            </a:p>
          </p:txBody>
        </p:sp>
      </p:grpSp>
      <p:pic>
        <p:nvPicPr>
          <p:cNvPr id="3" name="Picture 2">
            <a:extLst>
              <a:ext uri="{FF2B5EF4-FFF2-40B4-BE49-F238E27FC236}">
                <a16:creationId xmlns:a16="http://schemas.microsoft.com/office/drawing/2014/main" id="{554ABE6B-21A4-40A6-A615-5924F8AEE980}"/>
              </a:ext>
            </a:extLst>
          </p:cNvPr>
          <p:cNvPicPr>
            <a:picLocks noChangeAspect="1"/>
          </p:cNvPicPr>
          <p:nvPr/>
        </p:nvPicPr>
        <p:blipFill rotWithShape="1">
          <a:blip r:embed="rId4">
            <a:extLst>
              <a:ext uri="{28A0092B-C50C-407E-A947-70E740481C1C}">
                <a14:useLocalDpi xmlns:a14="http://schemas.microsoft.com/office/drawing/2010/main" val="0"/>
              </a:ext>
            </a:extLst>
          </a:blip>
          <a:srcRect r="6366" b="-2"/>
          <a:stretch/>
        </p:blipFill>
        <p:spPr>
          <a:xfrm>
            <a:off x="16779" y="2571750"/>
            <a:ext cx="1710480" cy="2554972"/>
          </a:xfrm>
          <a:prstGeom prst="rect">
            <a:avLst/>
          </a:prstGeom>
          <a:ln>
            <a:solidFill>
              <a:schemeClr val="tx1"/>
            </a:solidFill>
          </a:ln>
        </p:spPr>
      </p:pic>
      <p:sp>
        <p:nvSpPr>
          <p:cNvPr id="5" name="TextBox 4">
            <a:extLst>
              <a:ext uri="{FF2B5EF4-FFF2-40B4-BE49-F238E27FC236}">
                <a16:creationId xmlns:a16="http://schemas.microsoft.com/office/drawing/2014/main" id="{EAD81FD8-CC4B-4AE1-8036-90B4345B657C}"/>
              </a:ext>
            </a:extLst>
          </p:cNvPr>
          <p:cNvSpPr txBox="1"/>
          <p:nvPr/>
        </p:nvSpPr>
        <p:spPr>
          <a:xfrm>
            <a:off x="33556" y="4832945"/>
            <a:ext cx="8127546" cy="276999"/>
          </a:xfrm>
          <a:prstGeom prst="rect">
            <a:avLst/>
          </a:prstGeom>
          <a:solidFill>
            <a:schemeClr val="bg1"/>
          </a:solidFill>
        </p:spPr>
        <p:txBody>
          <a:bodyPr wrap="none" rtlCol="0">
            <a:spAutoFit/>
          </a:bodyPr>
          <a:lstStyle/>
          <a:p>
            <a:r>
              <a:rPr lang="en-US" sz="1200" dirty="0">
                <a:solidFill>
                  <a:srgbClr val="0066CC"/>
                </a:solidFill>
                <a:latin typeface="Georgia" panose="02040502050405020303" pitchFamily="18" charset="0"/>
              </a:rPr>
              <a:t>Bray, R.A., &amp; Jean-Lou J. "</a:t>
            </a:r>
            <a:r>
              <a:rPr lang="en-US" sz="1200" i="1" dirty="0" err="1">
                <a:solidFill>
                  <a:srgbClr val="0066CC"/>
                </a:solidFill>
                <a:latin typeface="Georgia" panose="02040502050405020303" pitchFamily="18" charset="0"/>
              </a:rPr>
              <a:t>Holorchis</a:t>
            </a:r>
            <a:r>
              <a:rPr lang="en-US" sz="1200" i="1" dirty="0">
                <a:solidFill>
                  <a:srgbClr val="0066CC"/>
                </a:solidFill>
                <a:latin typeface="Georgia" panose="02040502050405020303" pitchFamily="18" charset="0"/>
              </a:rPr>
              <a:t> </a:t>
            </a:r>
            <a:r>
              <a:rPr lang="en-US" sz="1200" i="1" dirty="0" err="1">
                <a:solidFill>
                  <a:srgbClr val="0066CC"/>
                </a:solidFill>
                <a:latin typeface="Georgia" panose="02040502050405020303" pitchFamily="18" charset="0"/>
              </a:rPr>
              <a:t>castex</a:t>
            </a:r>
            <a:r>
              <a:rPr lang="en-US" sz="1200" dirty="0">
                <a:solidFill>
                  <a:srgbClr val="0066CC"/>
                </a:solidFill>
                <a:latin typeface="Georgia" panose="02040502050405020303" pitchFamily="18" charset="0"/>
              </a:rPr>
              <a:t> n. sp. … …" </a:t>
            </a:r>
            <a:r>
              <a:rPr lang="en-GB" sz="1200" i="1" dirty="0" err="1">
                <a:solidFill>
                  <a:srgbClr val="0066CC"/>
                </a:solidFill>
                <a:latin typeface="Georgia" panose="02040502050405020303" pitchFamily="18" charset="0"/>
              </a:rPr>
              <a:t>Zootaxa</a:t>
            </a:r>
            <a:r>
              <a:rPr lang="en-GB" sz="1200" dirty="0">
                <a:solidFill>
                  <a:srgbClr val="0066CC"/>
                </a:solidFill>
                <a:latin typeface="Georgia" panose="02040502050405020303" pitchFamily="18" charset="0"/>
              </a:rPr>
              <a:t> 1426.1 (2007): 51-56. </a:t>
            </a:r>
            <a:r>
              <a:rPr lang="en-GB" sz="1200" dirty="0" err="1">
                <a:solidFill>
                  <a:srgbClr val="0066CC"/>
                </a:solidFill>
                <a:latin typeface="Georgia" panose="02040502050405020303" pitchFamily="18" charset="0"/>
              </a:rPr>
              <a:t>doi</a:t>
            </a:r>
            <a:r>
              <a:rPr lang="en-GB" sz="1200" dirty="0">
                <a:solidFill>
                  <a:srgbClr val="0066CC"/>
                </a:solidFill>
                <a:latin typeface="Georgia" panose="02040502050405020303" pitchFamily="18" charset="0"/>
              </a:rPr>
              <a:t>: 10.11646/zootaxa.1426.1.3</a:t>
            </a:r>
          </a:p>
        </p:txBody>
      </p:sp>
      <p:grpSp>
        <p:nvGrpSpPr>
          <p:cNvPr id="8" name="Group 7">
            <a:extLst>
              <a:ext uri="{FF2B5EF4-FFF2-40B4-BE49-F238E27FC236}">
                <a16:creationId xmlns:a16="http://schemas.microsoft.com/office/drawing/2014/main" id="{A16E95D2-8265-4AE5-B89D-8B79CA6E3903}"/>
              </a:ext>
            </a:extLst>
          </p:cNvPr>
          <p:cNvGrpSpPr/>
          <p:nvPr/>
        </p:nvGrpSpPr>
        <p:grpSpPr>
          <a:xfrm>
            <a:off x="1761027" y="4015181"/>
            <a:ext cx="4003975" cy="729842"/>
            <a:chOff x="2399251" y="4043494"/>
            <a:chExt cx="6023296" cy="729842"/>
          </a:xfrm>
        </p:grpSpPr>
        <p:sp>
          <p:nvSpPr>
            <p:cNvPr id="6" name="Rectangle 5">
              <a:extLst>
                <a:ext uri="{FF2B5EF4-FFF2-40B4-BE49-F238E27FC236}">
                  <a16:creationId xmlns:a16="http://schemas.microsoft.com/office/drawing/2014/main" id="{14C39806-3027-47A5-89CD-13997761A49F}"/>
                </a:ext>
              </a:extLst>
            </p:cNvPr>
            <p:cNvSpPr/>
            <p:nvPr/>
          </p:nvSpPr>
          <p:spPr>
            <a:xfrm>
              <a:off x="2399251" y="4043494"/>
              <a:ext cx="6023296" cy="7298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006168"/>
                  </a:solidFill>
                </a:rPr>
                <a:t>A simple Digital Specimen</a:t>
              </a:r>
              <a:endParaRPr lang="en-GB" dirty="0">
                <a:solidFill>
                  <a:srgbClr val="006168"/>
                </a:solidFill>
              </a:endParaRPr>
            </a:p>
          </p:txBody>
        </p:sp>
        <p:sp>
          <p:nvSpPr>
            <p:cNvPr id="7" name="Rectangle 6">
              <a:extLst>
                <a:ext uri="{FF2B5EF4-FFF2-40B4-BE49-F238E27FC236}">
                  <a16:creationId xmlns:a16="http://schemas.microsoft.com/office/drawing/2014/main" id="{2B480F46-ABA9-4B77-929C-0F1525CA283A}"/>
                </a:ext>
              </a:extLst>
            </p:cNvPr>
            <p:cNvSpPr/>
            <p:nvPr/>
          </p:nvSpPr>
          <p:spPr>
            <a:xfrm>
              <a:off x="2435225" y="4083051"/>
              <a:ext cx="5946775" cy="650874"/>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 name="Rectangle 1">
            <a:extLst>
              <a:ext uri="{FF2B5EF4-FFF2-40B4-BE49-F238E27FC236}">
                <a16:creationId xmlns:a16="http://schemas.microsoft.com/office/drawing/2014/main" id="{6D6286DB-FC10-44FC-8433-DD23EBF0AB80}"/>
              </a:ext>
            </a:extLst>
          </p:cNvPr>
          <p:cNvSpPr/>
          <p:nvPr/>
        </p:nvSpPr>
        <p:spPr>
          <a:xfrm>
            <a:off x="5329238" y="2836070"/>
            <a:ext cx="2076252" cy="8836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9" name="TextBox 8">
            <a:extLst>
              <a:ext uri="{FF2B5EF4-FFF2-40B4-BE49-F238E27FC236}">
                <a16:creationId xmlns:a16="http://schemas.microsoft.com/office/drawing/2014/main" id="{7C8004A6-6B75-4428-B654-A484ACCC2A2C}"/>
              </a:ext>
            </a:extLst>
          </p:cNvPr>
          <p:cNvSpPr txBox="1"/>
          <p:nvPr/>
        </p:nvSpPr>
        <p:spPr>
          <a:xfrm>
            <a:off x="5801718" y="3311842"/>
            <a:ext cx="3207544" cy="1477328"/>
          </a:xfrm>
          <a:prstGeom prst="rect">
            <a:avLst/>
          </a:prstGeom>
          <a:solidFill>
            <a:srgbClr val="E5F1DD"/>
          </a:solidFill>
          <a:ln w="28575">
            <a:solidFill>
              <a:srgbClr val="315381"/>
            </a:solidFill>
            <a:prstDash val="sysDash"/>
          </a:ln>
        </p:spPr>
        <p:txBody>
          <a:bodyPr wrap="square" rtlCol="0">
            <a:spAutoFit/>
          </a:bodyPr>
          <a:lstStyle/>
          <a:p>
            <a:r>
              <a:rPr lang="en-GB" sz="600" dirty="0"/>
              <a:t>{"type":"</a:t>
            </a:r>
            <a:r>
              <a:rPr lang="en-GB" sz="600" dirty="0" err="1"/>
              <a:t>DigitalSpecimen</a:t>
            </a:r>
            <a:r>
              <a:rPr lang="en-GB" sz="600" dirty="0"/>
              <a:t>","attributes":{"content":{"id":"20.5000.1025/6e2b07784b8f608d9e37","creationdatetime":"","creator":"","midslevel":2,</a:t>
            </a:r>
            <a:r>
              <a:rPr lang="en-GB" sz="600" dirty="0">
                <a:highlight>
                  <a:srgbClr val="FFFF00"/>
                </a:highlight>
              </a:rPr>
              <a:t>"scientificName":"Holorchis </a:t>
            </a:r>
            <a:r>
              <a:rPr lang="en-GB" sz="600" dirty="0" err="1">
                <a:highlight>
                  <a:srgbClr val="FFFF00"/>
                </a:highlight>
              </a:rPr>
              <a:t>castex</a:t>
            </a:r>
            <a:r>
              <a:rPr lang="en-GB" sz="600" dirty="0">
                <a:highlight>
                  <a:srgbClr val="FFFF00"/>
                </a:highlight>
              </a:rPr>
              <a:t> Bray &amp; </a:t>
            </a:r>
            <a:r>
              <a:rPr lang="en-GB" sz="600" dirty="0" err="1">
                <a:highlight>
                  <a:srgbClr val="FFFF00"/>
                </a:highlight>
              </a:rPr>
              <a:t>Justine","country":"New</a:t>
            </a:r>
            <a:r>
              <a:rPr lang="en-GB" sz="600" dirty="0">
                <a:highlight>
                  <a:srgbClr val="FFFF00"/>
                </a:highlight>
              </a:rPr>
              <a:t> </a:t>
            </a:r>
            <a:r>
              <a:rPr lang="en-GB" sz="600" dirty="0" err="1">
                <a:highlight>
                  <a:srgbClr val="FFFF00"/>
                </a:highlight>
              </a:rPr>
              <a:t>Caledonia","locality":"Rocher</a:t>
            </a:r>
            <a:r>
              <a:rPr lang="en-GB" sz="600" dirty="0">
                <a:highlight>
                  <a:srgbClr val="FFFF00"/>
                </a:highlight>
              </a:rPr>
              <a:t> a la voile",</a:t>
            </a:r>
            <a:br>
              <a:rPr lang="en-GB" sz="600" dirty="0">
                <a:highlight>
                  <a:srgbClr val="FFFF00"/>
                </a:highlight>
              </a:rPr>
            </a:br>
            <a:r>
              <a:rPr lang="en-GB" sz="600" dirty="0">
                <a:highlight>
                  <a:srgbClr val="FFFF00"/>
                </a:highlight>
              </a:rPr>
              <a:t>"</a:t>
            </a:r>
            <a:r>
              <a:rPr lang="en-GB" sz="600" dirty="0" err="1">
                <a:highlight>
                  <a:srgbClr val="FFFF00"/>
                </a:highlight>
              </a:rPr>
              <a:t>decimalLat</a:t>
            </a:r>
            <a:r>
              <a:rPr lang="en-GB" sz="600" dirty="0">
                <a:highlight>
                  <a:srgbClr val="FFFF00"/>
                </a:highlight>
              </a:rPr>
              <a:t>/Long":[-22.3,166.42],"</a:t>
            </a:r>
            <a:r>
              <a:rPr lang="en-GB" sz="600" dirty="0" err="1">
                <a:highlight>
                  <a:srgbClr val="FFFF00"/>
                </a:highlight>
              </a:rPr>
              <a:t>recordedBy</a:t>
            </a:r>
            <a:r>
              <a:rPr lang="en-GB" sz="600" dirty="0">
                <a:highlight>
                  <a:srgbClr val="FFFF00"/>
                </a:highlight>
              </a:rPr>
              <a:t>":"J L. Justine","collectionDate":"2006-06-01“</a:t>
            </a:r>
            <a:r>
              <a:rPr lang="en-GB" sz="600" dirty="0"/>
              <a:t>,</a:t>
            </a:r>
            <a:br>
              <a:rPr lang="en-GB" sz="600" dirty="0"/>
            </a:br>
            <a:r>
              <a:rPr lang="en-GB" sz="600" dirty="0"/>
              <a:t>"catalogNumber":"2006.12.6.40-41","otherCatalogNumbers":"NHMUK:ecatalogue:7072219",</a:t>
            </a:r>
            <a:br>
              <a:rPr lang="en-GB" sz="600" dirty="0"/>
            </a:br>
            <a:r>
              <a:rPr lang="en-GB" sz="600" dirty="0">
                <a:highlight>
                  <a:srgbClr val="FFFF00"/>
                </a:highlight>
              </a:rPr>
              <a:t>"institutionCode":"NHMUK","collectionCode":"ZOO, Parasitic worms"</a:t>
            </a:r>
            <a:r>
              <a:rPr lang="en-GB" sz="600" dirty="0"/>
              <a:t>,</a:t>
            </a:r>
            <a:br>
              <a:rPr lang="en-GB" sz="600" dirty="0"/>
            </a:br>
            <a:r>
              <a:rPr lang="en-GB" sz="600" dirty="0"/>
              <a:t>"</a:t>
            </a:r>
            <a:r>
              <a:rPr lang="en-GB" sz="600" dirty="0" err="1"/>
              <a:t>stableIdentifier</a:t>
            </a:r>
            <a:r>
              <a:rPr lang="en-GB" sz="600" dirty="0"/>
              <a:t>":"https://data.nhm.ac.uk/object/e90b81bc-1642-47ca-b587-6aa8885cd6a0/1558569600000","physicalSpecimenId":"013258549","Annotations":"Type status = paratype. Holotype =  MNHN JNC 1848 –D 1","gbifId":"https://www.gbif.org/occurrence/1826086349","catOfLifeReference":"http://www.catalogueoflife.org/col/details/species/id/828cbc4eecaa2402b09cd9223754171e","literatureReference":"https://doi.org/10.5281/zenodo.175744","treatmentbank":"http://tb.plazi.org/GgServer/html/03BA87825543FFBFD895FD27FAE1DDAD ","</a:t>
            </a:r>
            <a:r>
              <a:rPr lang="en-GB" sz="600" dirty="0" err="1"/>
              <a:t>enaBiosample</a:t>
            </a:r>
            <a:r>
              <a:rPr lang="en-GB" sz="600" dirty="0"/>
              <a:t>":"None available","</a:t>
            </a:r>
            <a:r>
              <a:rPr lang="en-GB" sz="600" dirty="0" err="1"/>
              <a:t>enaSequence</a:t>
            </a:r>
            <a:r>
              <a:rPr lang="en-GB" sz="600" dirty="0"/>
              <a:t>":"https://www.ebi.ac.uk/ena/data/view/FJ788436","LiteratureReferenceRelated":"https://doi.org/10.2478/s11686-009-0045-z"}},"elements":[]}</a:t>
            </a:r>
          </a:p>
        </p:txBody>
      </p:sp>
      <p:sp>
        <p:nvSpPr>
          <p:cNvPr id="11" name="Arrow: Right 10">
            <a:extLst>
              <a:ext uri="{FF2B5EF4-FFF2-40B4-BE49-F238E27FC236}">
                <a16:creationId xmlns:a16="http://schemas.microsoft.com/office/drawing/2014/main" id="{904A1548-4F7A-4C59-950A-5A9AAFD04D17}"/>
              </a:ext>
            </a:extLst>
          </p:cNvPr>
          <p:cNvSpPr/>
          <p:nvPr/>
        </p:nvSpPr>
        <p:spPr>
          <a:xfrm rot="3649391">
            <a:off x="6817013" y="2712636"/>
            <a:ext cx="951182" cy="240656"/>
          </a:xfrm>
          <a:prstGeom prst="rightArrow">
            <a:avLst/>
          </a:prstGeom>
          <a:solidFill>
            <a:srgbClr val="315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320F27B8-02E4-4EAC-A350-B34BE4324F3E}"/>
              </a:ext>
            </a:extLst>
          </p:cNvPr>
          <p:cNvSpPr txBox="1"/>
          <p:nvPr/>
        </p:nvSpPr>
        <p:spPr>
          <a:xfrm>
            <a:off x="7513156" y="2935457"/>
            <a:ext cx="1296893" cy="276999"/>
          </a:xfrm>
          <a:prstGeom prst="rect">
            <a:avLst/>
          </a:prstGeom>
          <a:noFill/>
        </p:spPr>
        <p:txBody>
          <a:bodyPr wrap="none" rtlCol="0">
            <a:spAutoFit/>
          </a:bodyPr>
          <a:lstStyle/>
          <a:p>
            <a:r>
              <a:rPr lang="en-US" sz="1200" dirty="0"/>
              <a:t>serialized as JSON</a:t>
            </a:r>
            <a:endParaRPr lang="en-GB" sz="1200" dirty="0"/>
          </a:p>
        </p:txBody>
      </p:sp>
      <p:cxnSp>
        <p:nvCxnSpPr>
          <p:cNvPr id="14" name="Straight Arrow Connector 13">
            <a:extLst>
              <a:ext uri="{FF2B5EF4-FFF2-40B4-BE49-F238E27FC236}">
                <a16:creationId xmlns:a16="http://schemas.microsoft.com/office/drawing/2014/main" id="{02114D51-CE3E-44B4-8DCF-D012FBE9A4EE}"/>
              </a:ext>
            </a:extLst>
          </p:cNvPr>
          <p:cNvCxnSpPr/>
          <p:nvPr/>
        </p:nvCxnSpPr>
        <p:spPr>
          <a:xfrm flipH="1">
            <a:off x="1095038" y="2220686"/>
            <a:ext cx="814388" cy="28575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044539B-879A-4848-B8F5-301CBFA108D9}"/>
              </a:ext>
            </a:extLst>
          </p:cNvPr>
          <p:cNvSpPr/>
          <p:nvPr/>
        </p:nvSpPr>
        <p:spPr>
          <a:xfrm>
            <a:off x="5028377" y="2823439"/>
            <a:ext cx="360362" cy="1770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15" name="TextBox 14">
            <a:extLst>
              <a:ext uri="{FF2B5EF4-FFF2-40B4-BE49-F238E27FC236}">
                <a16:creationId xmlns:a16="http://schemas.microsoft.com/office/drawing/2014/main" id="{838925D8-DFAB-4E60-A541-DD7095207E10}"/>
              </a:ext>
            </a:extLst>
          </p:cNvPr>
          <p:cNvSpPr txBox="1"/>
          <p:nvPr/>
        </p:nvSpPr>
        <p:spPr>
          <a:xfrm>
            <a:off x="7405490" y="2257422"/>
            <a:ext cx="1707519" cy="461665"/>
          </a:xfrm>
          <a:prstGeom prst="rect">
            <a:avLst/>
          </a:prstGeom>
          <a:noFill/>
        </p:spPr>
        <p:txBody>
          <a:bodyPr wrap="none" rtlCol="0">
            <a:spAutoFit/>
          </a:bodyPr>
          <a:lstStyle/>
          <a:p>
            <a:r>
              <a:rPr lang="en-GB" sz="800" dirty="0"/>
              <a:t>http://www.catalogueoflife.org/col/</a:t>
            </a:r>
            <a:br>
              <a:rPr lang="en-GB" sz="800" dirty="0"/>
            </a:br>
            <a:r>
              <a:rPr lang="en-GB" sz="800" dirty="0"/>
              <a:t> details/species/id/828cbc4eecaa24</a:t>
            </a:r>
            <a:br>
              <a:rPr lang="en-GB" sz="800" dirty="0"/>
            </a:br>
            <a:r>
              <a:rPr lang="en-GB" sz="800" dirty="0"/>
              <a:t> 02b09cd9223754171e</a:t>
            </a:r>
          </a:p>
        </p:txBody>
      </p:sp>
      <p:pic>
        <p:nvPicPr>
          <p:cNvPr id="16" name="Picture 2" descr="No automatic alt text available.">
            <a:extLst>
              <a:ext uri="{FF2B5EF4-FFF2-40B4-BE49-F238E27FC236}">
                <a16:creationId xmlns:a16="http://schemas.microsoft.com/office/drawing/2014/main" id="{0A288C7F-66AB-4574-BBF5-CD55E15F17E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939816" y="116632"/>
            <a:ext cx="1080120" cy="1080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6714457"/>
      </p:ext>
    </p:extLst>
  </p:cSld>
  <p:clrMapOvr>
    <a:masterClrMapping/>
  </p:clrMapOvr>
  <p:transition>
    <p:wipe di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BC5A1E-DC1A-41D3-BCAB-635649757AA9}"/>
              </a:ext>
            </a:extLst>
          </p:cNvPr>
          <p:cNvSpPr>
            <a:spLocks noGrp="1"/>
          </p:cNvSpPr>
          <p:nvPr>
            <p:ph type="title"/>
          </p:nvPr>
        </p:nvSpPr>
        <p:spPr>
          <a:xfrm>
            <a:off x="0" y="88103"/>
            <a:ext cx="9144000" cy="754856"/>
          </a:xfrm>
        </p:spPr>
        <p:txBody>
          <a:bodyPr>
            <a:noAutofit/>
          </a:bodyPr>
          <a:lstStyle/>
          <a:p>
            <a:pPr algn="ctr"/>
            <a:r>
              <a:rPr lang="en-US" dirty="0">
                <a:solidFill>
                  <a:srgbClr val="006168"/>
                </a:solidFill>
              </a:rPr>
              <a:t>‘Findable, Accessible, Interoperable, Reusable’</a:t>
            </a:r>
            <a:br>
              <a:rPr lang="en-US" dirty="0">
                <a:solidFill>
                  <a:srgbClr val="006168"/>
                </a:solidFill>
              </a:rPr>
            </a:br>
            <a:r>
              <a:rPr lang="en-US" dirty="0">
                <a:solidFill>
                  <a:srgbClr val="006168"/>
                </a:solidFill>
              </a:rPr>
              <a:t>FAIR Digital Objects for FAIR Science</a:t>
            </a:r>
            <a:endParaRPr lang="en-GB" dirty="0">
              <a:solidFill>
                <a:srgbClr val="006168"/>
              </a:solidFill>
            </a:endParaRPr>
          </a:p>
        </p:txBody>
      </p:sp>
      <p:pic>
        <p:nvPicPr>
          <p:cNvPr id="5" name="Picture 4">
            <a:extLst>
              <a:ext uri="{FF2B5EF4-FFF2-40B4-BE49-F238E27FC236}">
                <a16:creationId xmlns:a16="http://schemas.microsoft.com/office/drawing/2014/main" id="{7A528C8A-7C87-41E9-B774-A98F2BB23BB2}"/>
              </a:ext>
            </a:extLst>
          </p:cNvPr>
          <p:cNvPicPr>
            <a:picLocks noChangeAspect="1"/>
          </p:cNvPicPr>
          <p:nvPr/>
        </p:nvPicPr>
        <p:blipFill>
          <a:blip r:embed="rId4"/>
          <a:stretch>
            <a:fillRect/>
          </a:stretch>
        </p:blipFill>
        <p:spPr>
          <a:xfrm>
            <a:off x="0" y="1142090"/>
            <a:ext cx="5286677" cy="3657188"/>
          </a:xfrm>
          <a:prstGeom prst="rect">
            <a:avLst/>
          </a:prstGeom>
        </p:spPr>
      </p:pic>
      <p:sp>
        <p:nvSpPr>
          <p:cNvPr id="6" name="TextBox 5">
            <a:extLst>
              <a:ext uri="{FF2B5EF4-FFF2-40B4-BE49-F238E27FC236}">
                <a16:creationId xmlns:a16="http://schemas.microsoft.com/office/drawing/2014/main" id="{44B4A674-BACC-4112-B671-D46431482528}"/>
              </a:ext>
            </a:extLst>
          </p:cNvPr>
          <p:cNvSpPr txBox="1"/>
          <p:nvPr/>
        </p:nvSpPr>
        <p:spPr>
          <a:xfrm>
            <a:off x="0" y="4912668"/>
            <a:ext cx="9284914" cy="246221"/>
          </a:xfrm>
          <a:prstGeom prst="rect">
            <a:avLst/>
          </a:prstGeom>
          <a:noFill/>
        </p:spPr>
        <p:txBody>
          <a:bodyPr wrap="none" rtlCol="0">
            <a:spAutoFit/>
          </a:bodyPr>
          <a:lstStyle/>
          <a:p>
            <a:r>
              <a:rPr lang="en-GB" sz="1000" dirty="0"/>
              <a:t>Recommended: Wittenburg et al. 2019. </a:t>
            </a:r>
            <a:r>
              <a:rPr lang="en-US" sz="1000" dirty="0"/>
              <a:t>Digital Objects as Drivers towards Convergence in Data Infrastructures. </a:t>
            </a:r>
            <a:r>
              <a:rPr lang="en-US" sz="1000" dirty="0" err="1"/>
              <a:t>doi</a:t>
            </a:r>
            <a:r>
              <a:rPr lang="en-US" sz="1000" dirty="0"/>
              <a:t>: </a:t>
            </a:r>
            <a:r>
              <a:rPr lang="en-US" sz="1000" dirty="0">
                <a:hlinkClick r:id="rId5"/>
              </a:rPr>
              <a:t>10.23728/b2share.b605d85809ca45679b110719b6c6cb11</a:t>
            </a:r>
            <a:endParaRPr lang="en-GB" sz="1000" dirty="0"/>
          </a:p>
        </p:txBody>
      </p:sp>
      <p:graphicFrame>
        <p:nvGraphicFramePr>
          <p:cNvPr id="33" name="Object 32">
            <a:extLst>
              <a:ext uri="{FF2B5EF4-FFF2-40B4-BE49-F238E27FC236}">
                <a16:creationId xmlns:a16="http://schemas.microsoft.com/office/drawing/2014/main" id="{65592E29-D879-4ADB-8693-9A9923BB25B2}"/>
              </a:ext>
            </a:extLst>
          </p:cNvPr>
          <p:cNvGraphicFramePr>
            <a:graphicFrameLocks noChangeAspect="1"/>
          </p:cNvGraphicFramePr>
          <p:nvPr>
            <p:extLst>
              <p:ext uri="{D42A27DB-BD31-4B8C-83A1-F6EECF244321}">
                <p14:modId xmlns:p14="http://schemas.microsoft.com/office/powerpoint/2010/main" val="1446241977"/>
              </p:ext>
            </p:extLst>
          </p:nvPr>
        </p:nvGraphicFramePr>
        <p:xfrm>
          <a:off x="5416733" y="1675721"/>
          <a:ext cx="3261335" cy="2657475"/>
        </p:xfrm>
        <a:graphic>
          <a:graphicData uri="http://schemas.openxmlformats.org/presentationml/2006/ole">
            <mc:AlternateContent xmlns:mc="http://schemas.openxmlformats.org/markup-compatibility/2006">
              <mc:Choice xmlns:v="urn:schemas-microsoft-com:vml" Requires="v">
                <p:oleObj spid="_x0000_s18787" name="Image" r:id="rId6" imgW="6310800" imgH="5142600" progId="Photoshop.Image.12">
                  <p:embed/>
                </p:oleObj>
              </mc:Choice>
              <mc:Fallback>
                <p:oleObj name="Image" r:id="rId6" imgW="6310800" imgH="5142600" progId="Photoshop.Image.12">
                  <p:embed/>
                  <p:pic>
                    <p:nvPicPr>
                      <p:cNvPr id="0" name=""/>
                      <p:cNvPicPr/>
                      <p:nvPr/>
                    </p:nvPicPr>
                    <p:blipFill>
                      <a:blip r:embed="rId7"/>
                      <a:stretch>
                        <a:fillRect/>
                      </a:stretch>
                    </p:blipFill>
                    <p:spPr>
                      <a:xfrm>
                        <a:off x="5416733" y="1675721"/>
                        <a:ext cx="3261335" cy="2657475"/>
                      </a:xfrm>
                      <a:prstGeom prst="rect">
                        <a:avLst/>
                      </a:prstGeom>
                    </p:spPr>
                  </p:pic>
                </p:oleObj>
              </mc:Fallback>
            </mc:AlternateContent>
          </a:graphicData>
        </a:graphic>
      </p:graphicFrame>
      <p:sp>
        <p:nvSpPr>
          <p:cNvPr id="35" name="TextBox 34">
            <a:extLst>
              <a:ext uri="{FF2B5EF4-FFF2-40B4-BE49-F238E27FC236}">
                <a16:creationId xmlns:a16="http://schemas.microsoft.com/office/drawing/2014/main" id="{96AC963B-B401-419F-8012-2325A2B8185B}"/>
              </a:ext>
            </a:extLst>
          </p:cNvPr>
          <p:cNvSpPr txBox="1"/>
          <p:nvPr/>
        </p:nvSpPr>
        <p:spPr>
          <a:xfrm>
            <a:off x="5410848" y="4297233"/>
            <a:ext cx="3321743" cy="400110"/>
          </a:xfrm>
          <a:prstGeom prst="rect">
            <a:avLst/>
          </a:prstGeom>
          <a:noFill/>
        </p:spPr>
        <p:txBody>
          <a:bodyPr wrap="none" rtlCol="0">
            <a:spAutoFit/>
          </a:bodyPr>
          <a:lstStyle/>
          <a:p>
            <a:r>
              <a:rPr lang="en-US" sz="1000" dirty="0"/>
              <a:t>FDF = Framework for FAIR digital objects </a:t>
            </a:r>
          </a:p>
          <a:p>
            <a:r>
              <a:rPr lang="en-US" sz="1000" dirty="0"/>
              <a:t>GUPRI = Globally unique, persistent and resolvable identifier</a:t>
            </a:r>
            <a:endParaRPr lang="en-GB" sz="1000" dirty="0"/>
          </a:p>
        </p:txBody>
      </p:sp>
      <p:graphicFrame>
        <p:nvGraphicFramePr>
          <p:cNvPr id="36" name="Object 35">
            <a:extLst>
              <a:ext uri="{FF2B5EF4-FFF2-40B4-BE49-F238E27FC236}">
                <a16:creationId xmlns:a16="http://schemas.microsoft.com/office/drawing/2014/main" id="{2F1FED2D-AE1F-49AF-8212-8D67C746041E}"/>
              </a:ext>
            </a:extLst>
          </p:cNvPr>
          <p:cNvGraphicFramePr>
            <a:graphicFrameLocks noChangeAspect="1"/>
          </p:cNvGraphicFramePr>
          <p:nvPr>
            <p:extLst>
              <p:ext uri="{D42A27DB-BD31-4B8C-83A1-F6EECF244321}">
                <p14:modId xmlns:p14="http://schemas.microsoft.com/office/powerpoint/2010/main" val="2691011290"/>
              </p:ext>
            </p:extLst>
          </p:nvPr>
        </p:nvGraphicFramePr>
        <p:xfrm>
          <a:off x="5476164" y="860784"/>
          <a:ext cx="2610171" cy="828000"/>
        </p:xfrm>
        <a:graphic>
          <a:graphicData uri="http://schemas.openxmlformats.org/presentationml/2006/ole">
            <mc:AlternateContent xmlns:mc="http://schemas.openxmlformats.org/markup-compatibility/2006">
              <mc:Choice xmlns:v="urn:schemas-microsoft-com:vml" Requires="v">
                <p:oleObj spid="_x0000_s18788" name="Image" r:id="rId8" imgW="4203000" imgH="1333080" progId="Photoshop.Image.12">
                  <p:embed/>
                </p:oleObj>
              </mc:Choice>
              <mc:Fallback>
                <p:oleObj name="Image" r:id="rId8" imgW="4203000" imgH="1333080" progId="Photoshop.Image.12">
                  <p:embed/>
                  <p:pic>
                    <p:nvPicPr>
                      <p:cNvPr id="0" name=""/>
                      <p:cNvPicPr/>
                      <p:nvPr/>
                    </p:nvPicPr>
                    <p:blipFill>
                      <a:blip r:embed="rId9"/>
                      <a:stretch>
                        <a:fillRect/>
                      </a:stretch>
                    </p:blipFill>
                    <p:spPr>
                      <a:xfrm>
                        <a:off x="5476164" y="860784"/>
                        <a:ext cx="2610171" cy="828000"/>
                      </a:xfrm>
                      <a:prstGeom prst="rect">
                        <a:avLst/>
                      </a:prstGeom>
                    </p:spPr>
                  </p:pic>
                </p:oleObj>
              </mc:Fallback>
            </mc:AlternateContent>
          </a:graphicData>
        </a:graphic>
      </p:graphicFrame>
      <p:graphicFrame>
        <p:nvGraphicFramePr>
          <p:cNvPr id="37" name="Object 36">
            <a:extLst>
              <a:ext uri="{FF2B5EF4-FFF2-40B4-BE49-F238E27FC236}">
                <a16:creationId xmlns:a16="http://schemas.microsoft.com/office/drawing/2014/main" id="{B7B6CDB1-1284-4120-A0C3-B3FF82A48F1E}"/>
              </a:ext>
            </a:extLst>
          </p:cNvPr>
          <p:cNvGraphicFramePr>
            <a:graphicFrameLocks noChangeAspect="1"/>
          </p:cNvGraphicFramePr>
          <p:nvPr>
            <p:extLst>
              <p:ext uri="{D42A27DB-BD31-4B8C-83A1-F6EECF244321}">
                <p14:modId xmlns:p14="http://schemas.microsoft.com/office/powerpoint/2010/main" val="642030135"/>
              </p:ext>
            </p:extLst>
          </p:nvPr>
        </p:nvGraphicFramePr>
        <p:xfrm>
          <a:off x="338098" y="860784"/>
          <a:ext cx="1401491" cy="828897"/>
        </p:xfrm>
        <a:graphic>
          <a:graphicData uri="http://schemas.openxmlformats.org/presentationml/2006/ole">
            <mc:AlternateContent xmlns:mc="http://schemas.openxmlformats.org/markup-compatibility/2006">
              <mc:Choice xmlns:v="urn:schemas-microsoft-com:vml" Requires="v">
                <p:oleObj spid="_x0000_s18789" name="Image" r:id="rId10" imgW="3263400" imgH="1929960" progId="Photoshop.Image.12">
                  <p:embed/>
                </p:oleObj>
              </mc:Choice>
              <mc:Fallback>
                <p:oleObj name="Image" r:id="rId10" imgW="3263400" imgH="1929960" progId="Photoshop.Image.12">
                  <p:embed/>
                  <p:pic>
                    <p:nvPicPr>
                      <p:cNvPr id="0" name=""/>
                      <p:cNvPicPr/>
                      <p:nvPr/>
                    </p:nvPicPr>
                    <p:blipFill>
                      <a:blip r:embed="rId11"/>
                      <a:stretch>
                        <a:fillRect/>
                      </a:stretch>
                    </p:blipFill>
                    <p:spPr>
                      <a:xfrm>
                        <a:off x="338098" y="860784"/>
                        <a:ext cx="1401491" cy="828897"/>
                      </a:xfrm>
                      <a:prstGeom prst="rect">
                        <a:avLst/>
                      </a:prstGeom>
                    </p:spPr>
                  </p:pic>
                </p:oleObj>
              </mc:Fallback>
            </mc:AlternateContent>
          </a:graphicData>
        </a:graphic>
      </p:graphicFrame>
    </p:spTree>
    <p:extLst>
      <p:ext uri="{BB962C8B-B14F-4D97-AF65-F5344CB8AC3E}">
        <p14:creationId xmlns:p14="http://schemas.microsoft.com/office/powerpoint/2010/main" val="350577026"/>
      </p:ext>
    </p:extLst>
  </p:cSld>
  <p:clrMapOvr>
    <a:masterClrMapping/>
  </p:clrMapOvr>
  <p:transition>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CDA4-7F9C-451B-BBE7-D49B9F5960F9}"/>
              </a:ext>
            </a:extLst>
          </p:cNvPr>
          <p:cNvSpPr>
            <a:spLocks noGrp="1"/>
          </p:cNvSpPr>
          <p:nvPr>
            <p:ph type="title"/>
          </p:nvPr>
        </p:nvSpPr>
        <p:spPr>
          <a:xfrm>
            <a:off x="628650" y="273844"/>
            <a:ext cx="8179594" cy="754856"/>
          </a:xfrm>
        </p:spPr>
        <p:txBody>
          <a:bodyPr>
            <a:normAutofit fontScale="90000"/>
          </a:bodyPr>
          <a:lstStyle/>
          <a:p>
            <a:r>
              <a:rPr lang="en-US" dirty="0">
                <a:solidFill>
                  <a:srgbClr val="006168"/>
                </a:solidFill>
              </a:rPr>
              <a:t>Seamlessly </a:t>
            </a:r>
            <a:r>
              <a:rPr lang="en-US" dirty="0" err="1">
                <a:solidFill>
                  <a:srgbClr val="006168"/>
                </a:solidFill>
              </a:rPr>
              <a:t>organise</a:t>
            </a:r>
            <a:r>
              <a:rPr lang="en-US" dirty="0">
                <a:solidFill>
                  <a:srgbClr val="006168"/>
                </a:solidFill>
              </a:rPr>
              <a:t> digital access across multiple collections, indexing them globally and uniquely</a:t>
            </a:r>
            <a:endParaRPr lang="en-GB" dirty="0"/>
          </a:p>
        </p:txBody>
      </p:sp>
      <p:sp>
        <p:nvSpPr>
          <p:cNvPr id="3" name="Content Placeholder 2">
            <a:extLst>
              <a:ext uri="{FF2B5EF4-FFF2-40B4-BE49-F238E27FC236}">
                <a16:creationId xmlns:a16="http://schemas.microsoft.com/office/drawing/2014/main" id="{7DA4258F-0730-4CA2-9DBB-FD43ED135E5E}"/>
              </a:ext>
            </a:extLst>
          </p:cNvPr>
          <p:cNvSpPr>
            <a:spLocks noGrp="1"/>
          </p:cNvSpPr>
          <p:nvPr>
            <p:ph idx="1"/>
          </p:nvPr>
        </p:nvSpPr>
        <p:spPr/>
        <p:txBody>
          <a:bodyPr>
            <a:normAutofit/>
          </a:bodyPr>
          <a:lstStyle/>
          <a:p>
            <a:r>
              <a:rPr lang="en-US" dirty="0"/>
              <a:t>Virtual collection(s) oﬀer possibilities for wider, more ﬂexible, and FAIR Science* for research/policy uses:</a:t>
            </a:r>
          </a:p>
          <a:p>
            <a:pPr lvl="1"/>
            <a:r>
              <a:rPr lang="en-US" dirty="0" err="1"/>
              <a:t>Recognising</a:t>
            </a:r>
            <a:r>
              <a:rPr lang="en-US" dirty="0"/>
              <a:t> curatorial work, as well as performing that in the community</a:t>
            </a:r>
          </a:p>
          <a:p>
            <a:pPr lvl="1"/>
            <a:r>
              <a:rPr lang="en-US" dirty="0"/>
              <a:t>Annotating with latest taxonomic treatments</a:t>
            </a:r>
          </a:p>
          <a:p>
            <a:pPr lvl="1"/>
            <a:r>
              <a:rPr lang="en-US" dirty="0"/>
              <a:t>Understanding variations</a:t>
            </a:r>
          </a:p>
          <a:p>
            <a:pPr lvl="1"/>
            <a:r>
              <a:rPr lang="en-US" dirty="0"/>
              <a:t>Working with linked information</a:t>
            </a:r>
          </a:p>
          <a:p>
            <a:pPr lvl="2"/>
            <a:r>
              <a:rPr lang="en-US" dirty="0"/>
              <a:t> Such as images, DNA sequences, traits and chemical analyses</a:t>
            </a:r>
          </a:p>
          <a:p>
            <a:pPr lvl="1"/>
            <a:r>
              <a:rPr lang="en-US" dirty="0"/>
              <a:t>Supporting regulatory processes</a:t>
            </a:r>
          </a:p>
          <a:p>
            <a:pPr lvl="2"/>
            <a:r>
              <a:rPr lang="en-US" dirty="0"/>
              <a:t>Health, food, security, sustainability and environmental change</a:t>
            </a:r>
          </a:p>
          <a:p>
            <a:pPr lvl="1"/>
            <a:r>
              <a:rPr lang="en-US" dirty="0"/>
              <a:t>Educational uses</a:t>
            </a:r>
          </a:p>
        </p:txBody>
      </p:sp>
      <p:sp>
        <p:nvSpPr>
          <p:cNvPr id="4" name="TextBox 3">
            <a:extLst>
              <a:ext uri="{FF2B5EF4-FFF2-40B4-BE49-F238E27FC236}">
                <a16:creationId xmlns:a16="http://schemas.microsoft.com/office/drawing/2014/main" id="{05393C0C-7CE1-4A49-A991-3B171503F417}"/>
              </a:ext>
            </a:extLst>
          </p:cNvPr>
          <p:cNvSpPr txBox="1"/>
          <p:nvPr/>
        </p:nvSpPr>
        <p:spPr>
          <a:xfrm>
            <a:off x="0" y="4835723"/>
            <a:ext cx="7923836" cy="307777"/>
          </a:xfrm>
          <a:prstGeom prst="rect">
            <a:avLst/>
          </a:prstGeom>
          <a:noFill/>
        </p:spPr>
        <p:txBody>
          <a:bodyPr wrap="none" rtlCol="0">
            <a:spAutoFit/>
          </a:bodyPr>
          <a:lstStyle/>
          <a:p>
            <a:r>
              <a:rPr lang="en-US" sz="1400" dirty="0"/>
              <a:t>*FAIR Science – enfolds open science, also addressing anxieties of sensitive data and free-gratis use of data</a:t>
            </a:r>
            <a:endParaRPr lang="en-GB" sz="1400" dirty="0"/>
          </a:p>
        </p:txBody>
      </p:sp>
    </p:spTree>
    <p:extLst>
      <p:ext uri="{BB962C8B-B14F-4D97-AF65-F5344CB8AC3E}">
        <p14:creationId xmlns:p14="http://schemas.microsoft.com/office/powerpoint/2010/main" val="3863025674"/>
      </p:ext>
    </p:extLst>
  </p:cSld>
  <p:clrMapOvr>
    <a:masterClrMapping/>
  </p:clrMapOvr>
  <p:transition>
    <p:wipe di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38DEA96-462B-4621-8BFF-F7392484DF50}"/>
              </a:ext>
            </a:extLst>
          </p:cNvPr>
          <p:cNvSpPr>
            <a:spLocks noGrp="1"/>
          </p:cNvSpPr>
          <p:nvPr>
            <p:ph type="title"/>
          </p:nvPr>
        </p:nvSpPr>
        <p:spPr/>
        <p:txBody>
          <a:bodyPr/>
          <a:lstStyle/>
          <a:p>
            <a:r>
              <a:rPr lang="en-US" dirty="0">
                <a:solidFill>
                  <a:srgbClr val="006168"/>
                </a:solidFill>
              </a:rPr>
              <a:t>Many related object types to define</a:t>
            </a:r>
            <a:endParaRPr lang="en-GB" dirty="0">
              <a:solidFill>
                <a:srgbClr val="006168"/>
              </a:solidFill>
            </a:endParaRPr>
          </a:p>
        </p:txBody>
      </p:sp>
      <p:pic>
        <p:nvPicPr>
          <p:cNvPr id="7" name="Picture 6">
            <a:extLst>
              <a:ext uri="{FF2B5EF4-FFF2-40B4-BE49-F238E27FC236}">
                <a16:creationId xmlns:a16="http://schemas.microsoft.com/office/drawing/2014/main" id="{D168DEE6-90DC-4D48-9D3D-27BB763EFEC4}"/>
              </a:ext>
            </a:extLst>
          </p:cNvPr>
          <p:cNvPicPr>
            <a:picLocks noChangeAspect="1"/>
          </p:cNvPicPr>
          <p:nvPr/>
        </p:nvPicPr>
        <p:blipFill rotWithShape="1">
          <a:blip r:embed="rId3">
            <a:extLst>
              <a:ext uri="{28A0092B-C50C-407E-A947-70E740481C1C}">
                <a14:useLocalDpi xmlns:a14="http://schemas.microsoft.com/office/drawing/2010/main" val="0"/>
              </a:ext>
            </a:extLst>
          </a:blip>
          <a:srcRect l="2837" t="20695" b="19140"/>
          <a:stretch/>
        </p:blipFill>
        <p:spPr>
          <a:xfrm>
            <a:off x="116077" y="935826"/>
            <a:ext cx="8798602" cy="3064664"/>
          </a:xfrm>
          <a:prstGeom prst="rect">
            <a:avLst/>
          </a:prstGeom>
        </p:spPr>
      </p:pic>
      <p:sp>
        <p:nvSpPr>
          <p:cNvPr id="6" name="Content Placeholder 2">
            <a:extLst>
              <a:ext uri="{FF2B5EF4-FFF2-40B4-BE49-F238E27FC236}">
                <a16:creationId xmlns:a16="http://schemas.microsoft.com/office/drawing/2014/main" id="{54B9A34F-DC58-46FA-9C7D-AC093710EB2B}"/>
              </a:ext>
            </a:extLst>
          </p:cNvPr>
          <p:cNvSpPr txBox="1">
            <a:spLocks/>
          </p:cNvSpPr>
          <p:nvPr/>
        </p:nvSpPr>
        <p:spPr>
          <a:xfrm>
            <a:off x="75257" y="3729039"/>
            <a:ext cx="4020153" cy="1414800"/>
          </a:xfrm>
          <a:prstGeom prst="rect">
            <a:avLst/>
          </a:prstGeom>
        </p:spPr>
        <p:txBody>
          <a:bodyPr vert="horz" lIns="91440" tIns="45720" rIns="91440" bIns="45720" rtlCol="0" anchor="ctr">
            <a:normAutofit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2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0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defTabSz="914400">
              <a:lnSpc>
                <a:spcPct val="100000"/>
              </a:lnSpc>
              <a:spcBef>
                <a:spcPts val="0"/>
              </a:spcBef>
            </a:pPr>
            <a:r>
              <a:rPr lang="en-US" sz="1800" dirty="0" err="1">
                <a:solidFill>
                  <a:srgbClr val="006168"/>
                </a:solidFill>
              </a:rPr>
              <a:t>DigitalSpecimen</a:t>
            </a:r>
            <a:endParaRPr lang="en-US" sz="1800" dirty="0">
              <a:solidFill>
                <a:srgbClr val="006168"/>
              </a:solidFill>
            </a:endParaRPr>
          </a:p>
          <a:p>
            <a:pPr defTabSz="914400">
              <a:lnSpc>
                <a:spcPct val="100000"/>
              </a:lnSpc>
              <a:spcBef>
                <a:spcPts val="0"/>
              </a:spcBef>
            </a:pPr>
            <a:r>
              <a:rPr lang="en-US" sz="1800" dirty="0">
                <a:solidFill>
                  <a:srgbClr val="006168"/>
                </a:solidFill>
              </a:rPr>
              <a:t>Collection</a:t>
            </a:r>
          </a:p>
          <a:p>
            <a:pPr defTabSz="914400">
              <a:lnSpc>
                <a:spcPct val="100000"/>
              </a:lnSpc>
              <a:spcBef>
                <a:spcPts val="0"/>
              </a:spcBef>
            </a:pPr>
            <a:r>
              <a:rPr lang="en-US" sz="1800" dirty="0">
                <a:solidFill>
                  <a:srgbClr val="006168"/>
                </a:solidFill>
              </a:rPr>
              <a:t>Gathering</a:t>
            </a:r>
          </a:p>
          <a:p>
            <a:pPr defTabSz="914400">
              <a:lnSpc>
                <a:spcPct val="100000"/>
              </a:lnSpc>
              <a:spcBef>
                <a:spcPts val="0"/>
              </a:spcBef>
            </a:pPr>
            <a:r>
              <a:rPr lang="en-US" sz="1800" dirty="0" err="1">
                <a:solidFill>
                  <a:srgbClr val="006168"/>
                </a:solidFill>
              </a:rPr>
              <a:t>StorageContainer</a:t>
            </a:r>
            <a:r>
              <a:rPr lang="en-US" sz="1800" dirty="0">
                <a:solidFill>
                  <a:srgbClr val="006168"/>
                </a:solidFill>
              </a:rPr>
              <a:t> </a:t>
            </a:r>
          </a:p>
          <a:p>
            <a:pPr defTabSz="914400">
              <a:lnSpc>
                <a:spcPct val="100000"/>
              </a:lnSpc>
              <a:spcBef>
                <a:spcPts val="0"/>
              </a:spcBef>
            </a:pPr>
            <a:r>
              <a:rPr lang="en-US" sz="1800" dirty="0">
                <a:solidFill>
                  <a:srgbClr val="006168"/>
                </a:solidFill>
              </a:rPr>
              <a:t>Presentation</a:t>
            </a:r>
          </a:p>
        </p:txBody>
      </p:sp>
      <p:sp>
        <p:nvSpPr>
          <p:cNvPr id="8" name="Content Placeholder 2">
            <a:extLst>
              <a:ext uri="{FF2B5EF4-FFF2-40B4-BE49-F238E27FC236}">
                <a16:creationId xmlns:a16="http://schemas.microsoft.com/office/drawing/2014/main" id="{C10E0E68-26D7-4DD4-9A65-A5C0A0B832E8}"/>
              </a:ext>
            </a:extLst>
          </p:cNvPr>
          <p:cNvSpPr txBox="1">
            <a:spLocks/>
          </p:cNvSpPr>
          <p:nvPr/>
        </p:nvSpPr>
        <p:spPr>
          <a:xfrm>
            <a:off x="2464481" y="3729039"/>
            <a:ext cx="4020153" cy="1414800"/>
          </a:xfrm>
          <a:prstGeom prst="rect">
            <a:avLst/>
          </a:prstGeom>
        </p:spPr>
        <p:txBody>
          <a:bodyPr vert="horz" lIns="91440" tIns="45720" rIns="91440" bIns="45720" rtlCol="0" anchor="ct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2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0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defTabSz="914400">
              <a:lnSpc>
                <a:spcPct val="100000"/>
              </a:lnSpc>
              <a:spcBef>
                <a:spcPts val="0"/>
              </a:spcBef>
            </a:pPr>
            <a:r>
              <a:rPr lang="en-US" sz="1800" dirty="0" err="1">
                <a:solidFill>
                  <a:srgbClr val="006168"/>
                </a:solidFill>
              </a:rPr>
              <a:t>SpecimenCategory</a:t>
            </a:r>
            <a:endParaRPr lang="en-US" sz="1800" dirty="0">
              <a:solidFill>
                <a:srgbClr val="006168"/>
              </a:solidFill>
            </a:endParaRPr>
          </a:p>
          <a:p>
            <a:pPr defTabSz="914400">
              <a:lnSpc>
                <a:spcPct val="100000"/>
              </a:lnSpc>
              <a:spcBef>
                <a:spcPts val="0"/>
              </a:spcBef>
            </a:pPr>
            <a:r>
              <a:rPr lang="en-US" sz="1800" dirty="0">
                <a:solidFill>
                  <a:srgbClr val="006168"/>
                </a:solidFill>
              </a:rPr>
              <a:t>Images</a:t>
            </a:r>
          </a:p>
          <a:p>
            <a:pPr defTabSz="914400">
              <a:lnSpc>
                <a:spcPct val="100000"/>
              </a:lnSpc>
              <a:spcBef>
                <a:spcPts val="0"/>
              </a:spcBef>
            </a:pPr>
            <a:r>
              <a:rPr lang="en-US" sz="1800" dirty="0">
                <a:solidFill>
                  <a:srgbClr val="006168"/>
                </a:solidFill>
              </a:rPr>
              <a:t>Interpretations and annotations</a:t>
            </a:r>
          </a:p>
          <a:p>
            <a:pPr defTabSz="914400">
              <a:lnSpc>
                <a:spcPct val="100000"/>
              </a:lnSpc>
              <a:spcBef>
                <a:spcPts val="0"/>
              </a:spcBef>
            </a:pPr>
            <a:r>
              <a:rPr lang="en-US" sz="1800" dirty="0">
                <a:solidFill>
                  <a:srgbClr val="006168"/>
                </a:solidFill>
              </a:rPr>
              <a:t>Link packet</a:t>
            </a:r>
          </a:p>
          <a:p>
            <a:pPr defTabSz="914400">
              <a:lnSpc>
                <a:spcPct val="100000"/>
              </a:lnSpc>
              <a:spcBef>
                <a:spcPts val="0"/>
              </a:spcBef>
            </a:pPr>
            <a:r>
              <a:rPr lang="en-US" sz="1800" dirty="0">
                <a:solidFill>
                  <a:srgbClr val="006168"/>
                </a:solidFill>
              </a:rPr>
              <a:t>Taxonomic concept</a:t>
            </a:r>
          </a:p>
        </p:txBody>
      </p:sp>
      <p:sp>
        <p:nvSpPr>
          <p:cNvPr id="9" name="Content Placeholder 2">
            <a:extLst>
              <a:ext uri="{FF2B5EF4-FFF2-40B4-BE49-F238E27FC236}">
                <a16:creationId xmlns:a16="http://schemas.microsoft.com/office/drawing/2014/main" id="{D187F20E-B065-48DC-8F22-AA175C86571A}"/>
              </a:ext>
            </a:extLst>
          </p:cNvPr>
          <p:cNvSpPr txBox="1">
            <a:spLocks/>
          </p:cNvSpPr>
          <p:nvPr/>
        </p:nvSpPr>
        <p:spPr>
          <a:xfrm>
            <a:off x="5678339" y="3729039"/>
            <a:ext cx="3465661" cy="1414800"/>
          </a:xfrm>
          <a:prstGeom prst="rect">
            <a:avLst/>
          </a:prstGeom>
        </p:spPr>
        <p:txBody>
          <a:bodyPr vert="horz" lIns="91440" tIns="45720" rIns="91440" bIns="45720" rtlCol="0" anchor="ct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2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0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defTabSz="914400">
              <a:lnSpc>
                <a:spcPct val="100000"/>
              </a:lnSpc>
              <a:spcBef>
                <a:spcPts val="0"/>
              </a:spcBef>
            </a:pPr>
            <a:r>
              <a:rPr lang="en-US" sz="1800" dirty="0">
                <a:solidFill>
                  <a:srgbClr val="006168"/>
                </a:solidFill>
              </a:rPr>
              <a:t>Researchers and collectors</a:t>
            </a:r>
          </a:p>
          <a:p>
            <a:pPr defTabSz="914400">
              <a:lnSpc>
                <a:spcPct val="100000"/>
              </a:lnSpc>
              <a:spcBef>
                <a:spcPts val="0"/>
              </a:spcBef>
            </a:pPr>
            <a:r>
              <a:rPr lang="en-US" sz="1800" dirty="0" err="1">
                <a:solidFill>
                  <a:srgbClr val="006168"/>
                </a:solidFill>
              </a:rPr>
              <a:t>Organisations</a:t>
            </a:r>
            <a:endParaRPr lang="en-US" sz="1800" dirty="0">
              <a:solidFill>
                <a:srgbClr val="006168"/>
              </a:solidFill>
            </a:endParaRPr>
          </a:p>
          <a:p>
            <a:pPr defTabSz="914400">
              <a:lnSpc>
                <a:spcPct val="100000"/>
              </a:lnSpc>
              <a:spcBef>
                <a:spcPts val="0"/>
              </a:spcBef>
            </a:pPr>
            <a:r>
              <a:rPr lang="en-US" sz="1800" dirty="0">
                <a:solidFill>
                  <a:srgbClr val="006168"/>
                </a:solidFill>
              </a:rPr>
              <a:t>Loans, visits, access requests</a:t>
            </a:r>
          </a:p>
          <a:p>
            <a:pPr defTabSz="914400">
              <a:lnSpc>
                <a:spcPct val="100000"/>
              </a:lnSpc>
              <a:spcBef>
                <a:spcPts val="0"/>
              </a:spcBef>
            </a:pPr>
            <a:r>
              <a:rPr lang="en-US" sz="1800" dirty="0">
                <a:solidFill>
                  <a:srgbClr val="006168"/>
                </a:solidFill>
              </a:rPr>
              <a:t>Extended operations</a:t>
            </a:r>
          </a:p>
          <a:p>
            <a:pPr defTabSz="914400">
              <a:lnSpc>
                <a:spcPct val="100000"/>
              </a:lnSpc>
              <a:spcBef>
                <a:spcPts val="0"/>
              </a:spcBef>
            </a:pPr>
            <a:r>
              <a:rPr lang="en-US" sz="1800" dirty="0">
                <a:solidFill>
                  <a:srgbClr val="006168"/>
                </a:solidFill>
              </a:rPr>
              <a:t>History of actions (provenance)</a:t>
            </a:r>
          </a:p>
        </p:txBody>
      </p:sp>
    </p:spTree>
    <p:extLst>
      <p:ext uri="{BB962C8B-B14F-4D97-AF65-F5344CB8AC3E}">
        <p14:creationId xmlns:p14="http://schemas.microsoft.com/office/powerpoint/2010/main" val="2587534249"/>
      </p:ext>
    </p:extLst>
  </p:cSld>
  <p:clrMapOvr>
    <a:masterClrMapping/>
  </p:clrMapOvr>
  <p:transition>
    <p:wipe dir="d"/>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2989</TotalTime>
  <Words>903</Words>
  <Application>Microsoft Macintosh PowerPoint</Application>
  <PresentationFormat>On-screen Show (16:9)</PresentationFormat>
  <Paragraphs>125</Paragraphs>
  <Slides>12</Slides>
  <Notes>9</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19" baseType="lpstr">
      <vt:lpstr>Arial</vt:lpstr>
      <vt:lpstr>Calibri</vt:lpstr>
      <vt:lpstr>Calibri Light</vt:lpstr>
      <vt:lpstr>Georgia</vt:lpstr>
      <vt:lpstr>Lucida Sans Unicode</vt:lpstr>
      <vt:lpstr>Office Theme</vt:lpstr>
      <vt:lpstr>Image</vt:lpstr>
      <vt:lpstr>PowerPoint Presentation</vt:lpstr>
      <vt:lpstr>What’s in a museum specimen?</vt:lpstr>
      <vt:lpstr>Digitization initiatives around the World, linking dispersed data and lowering barriers to access</vt:lpstr>
      <vt:lpstr>PowerPoint Presentation</vt:lpstr>
      <vt:lpstr>A Digital Specimen (DS)</vt:lpstr>
      <vt:lpstr>PowerPoint Presentation</vt:lpstr>
      <vt:lpstr>‘Findable, Accessible, Interoperable, Reusable’ FAIR Digital Objects for FAIR Science</vt:lpstr>
      <vt:lpstr>Seamlessly organise digital access across multiple collections, indexing them globally and uniquely</vt:lpstr>
      <vt:lpstr>Many related object types to define</vt:lpstr>
      <vt:lpstr>Creating a new standard for “open Digital Specimens” (openDS)</vt:lpstr>
      <vt:lpstr>Summary</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 Hardisty</dc:creator>
  <cp:lastModifiedBy>Laurence Lannom</cp:lastModifiedBy>
  <cp:revision>142</cp:revision>
  <dcterms:created xsi:type="dcterms:W3CDTF">2019-10-01T11:57:49Z</dcterms:created>
  <dcterms:modified xsi:type="dcterms:W3CDTF">2019-10-19T01:45:31Z</dcterms:modified>
</cp:coreProperties>
</file>